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97" r:id="rId3"/>
    <p:sldId id="282" r:id="rId4"/>
    <p:sldId id="294" r:id="rId5"/>
    <p:sldId id="335" r:id="rId6"/>
    <p:sldId id="339" r:id="rId7"/>
    <p:sldId id="338" r:id="rId8"/>
    <p:sldId id="340" r:id="rId9"/>
    <p:sldId id="397" r:id="rId10"/>
    <p:sldId id="320" r:id="rId11"/>
    <p:sldId id="391" r:id="rId12"/>
    <p:sldId id="392" r:id="rId13"/>
    <p:sldId id="395" r:id="rId14"/>
    <p:sldId id="312" r:id="rId15"/>
    <p:sldId id="400" r:id="rId16"/>
    <p:sldId id="401" r:id="rId17"/>
    <p:sldId id="402" r:id="rId18"/>
    <p:sldId id="288" r:id="rId19"/>
    <p:sldId id="399" r:id="rId20"/>
    <p:sldId id="403" r:id="rId21"/>
    <p:sldId id="310" r:id="rId22"/>
    <p:sldId id="398" r:id="rId23"/>
    <p:sldId id="334" r:id="rId24"/>
    <p:sldId id="379" r:id="rId25"/>
    <p:sldId id="380" r:id="rId26"/>
    <p:sldId id="381" r:id="rId27"/>
    <p:sldId id="389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4200"/>
    <a:srgbClr val="5252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5620"/>
    <p:restoredTop sz="96051" autoAdjust="0"/>
  </p:normalViewPr>
  <p:slideViewPr>
    <p:cSldViewPr>
      <p:cViewPr varScale="1">
        <p:scale>
          <a:sx n="89" d="100"/>
          <a:sy n="89" d="100"/>
        </p:scale>
        <p:origin x="-245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156E767-6272-FE4A-8768-FDB625F9A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770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F71A6C-1FA7-5140-A038-A7496C0BCBF9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VitisCyc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representation of the interaction between metabolites as input and output molecules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 biochemical reactions where enzymes serve as catalyst.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ii) a transport reactions where metabolites are transported from one compartment to another within the cell via transporter protein(s) or ion channels.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A8D86-F99D-0D48-BED2-A7D8DD94F8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9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A8D86-F99D-0D48-BED2-A7D8DD94F8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7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A.	</a:t>
            </a:r>
            <a:r>
              <a:rPr lang="en-US" sz="1200" b="1" u="sng" dirty="0" smtClean="0"/>
              <a:t>Microarray Expression Data and/or RNA-</a:t>
            </a:r>
            <a:r>
              <a:rPr lang="en-US" sz="1200" b="1" u="sng" dirty="0" err="1" smtClean="0"/>
              <a:t>Seq</a:t>
            </a:r>
            <a:r>
              <a:rPr lang="en-US" sz="1200" b="1" u="sng" dirty="0" smtClean="0"/>
              <a:t> data:</a:t>
            </a:r>
            <a:r>
              <a:rPr lang="en-US" sz="1200" dirty="0" smtClean="0"/>
              <a:t> </a:t>
            </a:r>
          </a:p>
          <a:p>
            <a:pPr marL="457200" indent="-65088">
              <a:buFont typeface="+mj-lt"/>
              <a:buAutoNum type="arabicPeriod"/>
            </a:pPr>
            <a:r>
              <a:rPr lang="en-US" sz="1200" dirty="0" smtClean="0"/>
              <a:t>Allows interpretation of results in a pathway context and allows comparisons among various samples.</a:t>
            </a:r>
          </a:p>
          <a:p>
            <a:pPr marL="392112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dirty="0" smtClean="0"/>
          </a:p>
          <a:p>
            <a:pPr marL="392112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dirty="0" smtClean="0"/>
              <a:t>Reaction lines (and protein icons) are color-coded according to the relative or absolute expression level of the gene that codes for the enzyme that catalyzes that reaction step. </a:t>
            </a:r>
            <a:r>
              <a:rPr lang="en-US" sz="1200" b="1" u="sng" dirty="0" smtClean="0"/>
              <a:t>Proteomics Data:</a:t>
            </a:r>
            <a:r>
              <a:rPr lang="en-US" sz="1200" u="sng" dirty="0" smtClean="0"/>
              <a:t> </a:t>
            </a:r>
            <a:r>
              <a:rPr lang="en-US" sz="1200" dirty="0" smtClean="0"/>
              <a:t>Reaction lines (and protein icons) are color-coded according to the concentration of the enzyme that catalyzes that reaction step. </a:t>
            </a:r>
          </a:p>
          <a:p>
            <a:pPr marL="457200" indent="-65088">
              <a:buFont typeface="+mj-lt"/>
              <a:buAutoNum type="arabicPeriod"/>
            </a:pPr>
            <a:endParaRPr lang="en-US" sz="1200" dirty="0" smtClean="0"/>
          </a:p>
          <a:p>
            <a:pPr marL="457200" indent="-65088">
              <a:buFont typeface="+mj-lt"/>
              <a:buAutoNum type="arabicPeriod"/>
            </a:pPr>
            <a:endParaRPr lang="en-US" sz="1200" dirty="0" smtClean="0"/>
          </a:p>
          <a:p>
            <a:pPr marL="457200" marR="0" indent="-65088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1" u="sng" dirty="0" smtClean="0"/>
              <a:t>Proteomics Data:</a:t>
            </a:r>
            <a:r>
              <a:rPr lang="en-US" sz="1200" u="sng" dirty="0" smtClean="0"/>
              <a:t> </a:t>
            </a:r>
            <a:r>
              <a:rPr lang="en-US" sz="1200" dirty="0" smtClean="0"/>
              <a:t>Reaction lines (and protein icons) are color-coded according to the concentration of the enzyme that catalyzes that reaction step. </a:t>
            </a:r>
          </a:p>
          <a:p>
            <a:pPr marL="457200" marR="0" indent="-65088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1" dirty="0" smtClean="0"/>
              <a:t>Metabolomics Data:</a:t>
            </a:r>
            <a:r>
              <a:rPr lang="en-US" sz="1200" dirty="0" smtClean="0"/>
              <a:t> Compound icons are color-coded according to the concentration of the compound. </a:t>
            </a:r>
          </a:p>
          <a:p>
            <a:pPr marL="457200" marR="0" indent="-65088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1" dirty="0" smtClean="0"/>
              <a:t>Reaction Flux Data:</a:t>
            </a:r>
            <a:r>
              <a:rPr lang="en-US" sz="1200" dirty="0" smtClean="0"/>
              <a:t> Reaction lines are color-coded according to reaction flux values. </a:t>
            </a:r>
          </a:p>
          <a:p>
            <a:pPr marL="457200" marR="0" indent="-65088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dirty="0" smtClean="0"/>
          </a:p>
          <a:p>
            <a:pPr marL="457200" marR="0" indent="-65088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dirty="0" smtClean="0"/>
          </a:p>
          <a:p>
            <a:pPr marL="457200" indent="-65088">
              <a:buFont typeface="+mj-lt"/>
              <a:buAutoNum type="arabicPeriod"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A8D86-F99D-0D48-BED2-A7D8DD94F8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96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b="1" smtClean="0"/>
              <a:t>S2</a:t>
            </a: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88705E1-9D10-4DBB-B0E0-DCFD88B9EBE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Boxed pathways: (1)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phenylpropanoid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(lignin)  metabolism, (2) cholesterol biosynthesis, (3)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glycolipid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phospholipid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desaturation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(4)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mevalonate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pathway,  (5)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momilactone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pathways, (6) gibberellins biosynthesis, (7) IAA biosynthesis. </a:t>
            </a:r>
            <a:endParaRPr lang="en-US" dirty="0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61704-9AAD-4EAF-9AC3-8A372D4298E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2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34A7E51-2072-43B8-9B87-3B436180714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3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1B36DB7-A61D-496C-9D80-FC94AE6479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E1804-4019-8B42-9AA0-B05E7DC27C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30760-8CBF-3841-993D-DC3D4D9709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48284-69DE-4144-B2E7-48B7430632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6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1542A-5217-7E41-AFD9-29231436D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8FC9D-0E4A-994E-A736-C9B48639EA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67EC7-3453-E045-AFF3-7618F55E09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1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0897B-36E2-714C-BD57-A61BF962C1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4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B3060-F36B-3D46-8DA3-EEA8CAD8F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78460-88EE-F749-BC9D-2B2976C36E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5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A193B-FA63-7842-B9D8-7EC17D3D77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3F3B-C048-B240-97B6-99271BB20A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7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5A747036-71CB-A54B-943F-EBC4F55186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1" descr="slide-topper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2"/>
          <p:cNvSpPr>
            <a:spLocks noChangeArrowheads="1"/>
          </p:cNvSpPr>
          <p:nvPr userDrawn="1"/>
        </p:nvSpPr>
        <p:spPr bwMode="auto">
          <a:xfrm>
            <a:off x="2743200" y="6248400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32" name="Rectangle 15"/>
          <p:cNvSpPr>
            <a:spLocks noChangeArrowheads="1"/>
          </p:cNvSpPr>
          <p:nvPr userDrawn="1"/>
        </p:nvSpPr>
        <p:spPr bwMode="auto">
          <a:xfrm>
            <a:off x="3962400" y="6491288"/>
            <a:ext cx="1103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Calibri" charset="0"/>
              </a:rPr>
              <a:t>PAG 2013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3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4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35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458200" cy="1752600"/>
          </a:xfrm>
        </p:spPr>
        <p:txBody>
          <a:bodyPr/>
          <a:lstStyle/>
          <a:p>
            <a:r>
              <a:rPr lang="en-US" sz="4400" b="1" dirty="0">
                <a:solidFill>
                  <a:srgbClr val="800000"/>
                </a:solidFill>
                <a:latin typeface="Arial"/>
                <a:cs typeface="Arial"/>
              </a:rPr>
              <a:t>Sushma Naithani, Ph.D.</a:t>
            </a:r>
          </a:p>
          <a:p>
            <a:r>
              <a:rPr lang="en-US" dirty="0">
                <a:solidFill>
                  <a:srgbClr val="800000"/>
                </a:solidFill>
                <a:latin typeface="Arial"/>
                <a:cs typeface="Arial"/>
              </a:rPr>
              <a:t>Department of Botany &amp; Plant </a:t>
            </a:r>
            <a:r>
              <a:rPr lang="en-US" dirty="0" smtClean="0">
                <a:solidFill>
                  <a:srgbClr val="800000"/>
                </a:solidFill>
                <a:latin typeface="Arial"/>
                <a:cs typeface="Arial"/>
              </a:rPr>
              <a:t>Pathology</a:t>
            </a:r>
          </a:p>
          <a:p>
            <a:r>
              <a:rPr lang="en-US" dirty="0" smtClean="0">
                <a:solidFill>
                  <a:srgbClr val="800000"/>
                </a:solidFill>
                <a:latin typeface="Arial"/>
                <a:cs typeface="Arial"/>
              </a:rPr>
              <a:t>Oregon State University</a:t>
            </a:r>
            <a:endParaRPr lang="en-US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14340" name="TextBox 2"/>
          <p:cNvSpPr txBox="1">
            <a:spLocks noChangeArrowheads="1"/>
          </p:cNvSpPr>
          <p:nvPr/>
        </p:nvSpPr>
        <p:spPr bwMode="auto">
          <a:xfrm>
            <a:off x="1430338" y="-138113"/>
            <a:ext cx="2678112" cy="46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www.gramene.org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054" y="381000"/>
            <a:ext cx="8839200" cy="3047999"/>
          </a:xfrm>
        </p:spPr>
        <p:txBody>
          <a:bodyPr/>
          <a:lstStyle/>
          <a:p>
            <a:r>
              <a:rPr lang="en-US" b="1" dirty="0" err="1">
                <a:cs typeface="Calibri"/>
              </a:rPr>
              <a:t>Gramene</a:t>
            </a:r>
            <a:r>
              <a:rPr lang="en-US" b="1" dirty="0">
                <a:cs typeface="Calibri"/>
              </a:rPr>
              <a:t> </a:t>
            </a:r>
            <a:r>
              <a:rPr lang="en-US" b="1" dirty="0">
                <a:solidFill>
                  <a:srgbClr val="FFFF00"/>
                </a:solidFill>
                <a:cs typeface="Calibri"/>
              </a:rPr>
              <a:t/>
            </a:r>
            <a:br>
              <a:rPr lang="en-US" b="1" dirty="0">
                <a:solidFill>
                  <a:srgbClr val="FFFF00"/>
                </a:solidFill>
                <a:cs typeface="Calibri"/>
              </a:rPr>
            </a:br>
            <a:r>
              <a:rPr lang="en-US" b="1" dirty="0">
                <a:cs typeface="Calibri"/>
              </a:rPr>
              <a:t>Plant Pathways &amp; Gene Expression Analysis </a:t>
            </a:r>
            <a:br>
              <a:rPr lang="en-US" b="1" dirty="0">
                <a:cs typeface="Calibri"/>
              </a:rPr>
            </a:br>
            <a:r>
              <a:rPr lang="en-US" b="1" dirty="0" err="1" smtClean="0">
                <a:solidFill>
                  <a:srgbClr val="3366FF"/>
                </a:solidFill>
                <a:cs typeface="Calibri"/>
              </a:rPr>
              <a:t>www.gramene.org</a:t>
            </a:r>
            <a:endParaRPr lang="en-US" dirty="0">
              <a:solidFill>
                <a:srgbClr val="3366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1347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/>
          <p:cNvSpPr txBox="1">
            <a:spLocks noChangeArrowheads="1"/>
          </p:cNvSpPr>
          <p:nvPr/>
        </p:nvSpPr>
        <p:spPr bwMode="auto">
          <a:xfrm>
            <a:off x="1600200" y="803275"/>
            <a:ext cx="2955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>
                <a:latin typeface="Calibri" pitchFamily="34" charset="0"/>
              </a:rPr>
              <a:t> 0     4     8    12   16   20   24   28   32   36   40   44   48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28800" y="4781550"/>
            <a:ext cx="2343150" cy="219075"/>
            <a:chOff x="1162050" y="5334000"/>
            <a:chExt cx="2343150" cy="219075"/>
          </a:xfrm>
        </p:grpSpPr>
        <p:pic>
          <p:nvPicPr>
            <p:cNvPr id="3177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62050" y="5486400"/>
              <a:ext cx="2343150" cy="66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4" name="TextBox 7"/>
            <p:cNvSpPr txBox="1">
              <a:spLocks noChangeArrowheads="1"/>
            </p:cNvSpPr>
            <p:nvPr/>
          </p:nvSpPr>
          <p:spPr bwMode="auto">
            <a:xfrm>
              <a:off x="1295401" y="5334000"/>
              <a:ext cx="217078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600">
                  <a:latin typeface="Calibri" pitchFamily="34" charset="0"/>
                </a:rPr>
                <a:t>-500                                                0                                               500 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600200" y="787400"/>
            <a:ext cx="2819400" cy="107950"/>
            <a:chOff x="2028" y="1230"/>
            <a:chExt cx="1302" cy="117"/>
          </a:xfrm>
        </p:grpSpPr>
        <p:sp>
          <p:nvSpPr>
            <p:cNvPr id="31767" name="Rectangle 12"/>
            <p:cNvSpPr>
              <a:spLocks noChangeArrowheads="1"/>
            </p:cNvSpPr>
            <p:nvPr/>
          </p:nvSpPr>
          <p:spPr bwMode="auto">
            <a:xfrm>
              <a:off x="2028" y="1230"/>
              <a:ext cx="353" cy="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1768" name="Rectangle 15"/>
            <p:cNvSpPr>
              <a:spLocks noChangeArrowheads="1"/>
            </p:cNvSpPr>
            <p:nvPr/>
          </p:nvSpPr>
          <p:spPr bwMode="auto">
            <a:xfrm>
              <a:off x="2450" y="1241"/>
              <a:ext cx="282" cy="5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2732" y="1230"/>
              <a:ext cx="317" cy="117"/>
              <a:chOff x="2732" y="1230"/>
              <a:chExt cx="317" cy="117"/>
            </a:xfrm>
          </p:grpSpPr>
          <p:sp>
            <p:nvSpPr>
              <p:cNvPr id="31771" name="Rectangle 18"/>
              <p:cNvSpPr>
                <a:spLocks noChangeArrowheads="1"/>
              </p:cNvSpPr>
              <p:nvPr/>
            </p:nvSpPr>
            <p:spPr bwMode="auto">
              <a:xfrm>
                <a:off x="2732" y="1230"/>
                <a:ext cx="317" cy="11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1772" name="Rectangle 19"/>
              <p:cNvSpPr>
                <a:spLocks noChangeArrowheads="1"/>
              </p:cNvSpPr>
              <p:nvPr/>
            </p:nvSpPr>
            <p:spPr bwMode="auto">
              <a:xfrm>
                <a:off x="2733" y="1230"/>
                <a:ext cx="314" cy="50"/>
              </a:xfrm>
              <a:prstGeom prst="rect">
                <a:avLst/>
              </a:prstGeom>
              <a:noFill/>
              <a:ln w="4763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sp>
          <p:nvSpPr>
            <p:cNvPr id="31770" name="Rectangle 21"/>
            <p:cNvSpPr>
              <a:spLocks noChangeArrowheads="1"/>
            </p:cNvSpPr>
            <p:nvPr/>
          </p:nvSpPr>
          <p:spPr bwMode="auto">
            <a:xfrm>
              <a:off x="3048" y="1230"/>
              <a:ext cx="282" cy="5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31749" name="TextBox 35"/>
          <p:cNvSpPr txBox="1">
            <a:spLocks noChangeArrowheads="1"/>
          </p:cNvSpPr>
          <p:nvPr/>
        </p:nvSpPr>
        <p:spPr bwMode="auto">
          <a:xfrm>
            <a:off x="109538" y="666750"/>
            <a:ext cx="500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latin typeface="Calibri" pitchFamily="34" charset="0"/>
              </a:rPr>
              <a:t>(A)</a:t>
            </a:r>
          </a:p>
        </p:txBody>
      </p:sp>
      <p:pic>
        <p:nvPicPr>
          <p:cNvPr id="3175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250" y="1047750"/>
            <a:ext cx="28003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1" name="Picture 1" descr="D:\Manuscripts\RiceCyc manuscript\RicCyc_Jan_2012\Feb 2012 Clustering\2225 cycling GOslim.png"/>
          <p:cNvPicPr>
            <a:picLocks noChangeAspect="1" noChangeArrowheads="1"/>
          </p:cNvPicPr>
          <p:nvPr/>
        </p:nvPicPr>
        <p:blipFill>
          <a:blip r:embed="rId5" cstate="print"/>
          <a:srcRect l="12919" t="2382" r="20237" b="748"/>
          <a:stretch>
            <a:fillRect/>
          </a:stretch>
        </p:blipFill>
        <p:spPr bwMode="auto">
          <a:xfrm>
            <a:off x="4648200" y="735013"/>
            <a:ext cx="4343400" cy="4373562"/>
          </a:xfrm>
          <a:prstGeom prst="rect">
            <a:avLst/>
          </a:prstGeom>
          <a:ln w="38100" cap="sq">
            <a:solidFill>
              <a:schemeClr val="tx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Straight Connector 28"/>
          <p:cNvCxnSpPr/>
          <p:nvPr/>
        </p:nvCxnSpPr>
        <p:spPr>
          <a:xfrm>
            <a:off x="1524000" y="1047750"/>
            <a:ext cx="0" cy="68580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24000" y="2571750"/>
            <a:ext cx="0" cy="99060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524000" y="1809750"/>
            <a:ext cx="0" cy="68580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524000" y="3638550"/>
            <a:ext cx="0" cy="114300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6200" y="742950"/>
            <a:ext cx="4419600" cy="4419600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757" name="TextBox 36"/>
          <p:cNvSpPr txBox="1">
            <a:spLocks noChangeArrowheads="1"/>
          </p:cNvSpPr>
          <p:nvPr/>
        </p:nvSpPr>
        <p:spPr bwMode="auto">
          <a:xfrm>
            <a:off x="4572000" y="666750"/>
            <a:ext cx="4889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latin typeface="Calibri" pitchFamily="34" charset="0"/>
              </a:rPr>
              <a:t>(B)</a:t>
            </a:r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152400" y="1047750"/>
            <a:ext cx="1374775" cy="3489325"/>
            <a:chOff x="152400" y="381000"/>
            <a:chExt cx="1374094" cy="3490700"/>
          </a:xfrm>
        </p:grpSpPr>
        <p:pic>
          <p:nvPicPr>
            <p:cNvPr id="317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2649" y="381000"/>
              <a:ext cx="1142544" cy="735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9944" y="1143000"/>
              <a:ext cx="1145177" cy="737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9945" y="2016971"/>
              <a:ext cx="1135937" cy="726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5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9944" y="3048000"/>
              <a:ext cx="1145177" cy="737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5"/>
            <p:cNvSpPr txBox="1">
              <a:spLocks noChangeArrowheads="1"/>
            </p:cNvSpPr>
            <p:nvPr/>
          </p:nvSpPr>
          <p:spPr bwMode="auto">
            <a:xfrm>
              <a:off x="152400" y="3733534"/>
              <a:ext cx="1374094" cy="138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50" b="1" dirty="0">
                  <a:latin typeface="Calibri" pitchFamily="34" charset="0"/>
                  <a:cs typeface="+mn-cs"/>
                </a:rPr>
                <a:t>0     4     8    12   16   20   24   28   32   36   40   44   48</a:t>
              </a:r>
            </a:p>
          </p:txBody>
        </p:sp>
      </p:grpSp>
      <p:sp>
        <p:nvSpPr>
          <p:cNvPr id="31759" name="Rectangle 19"/>
          <p:cNvSpPr>
            <a:spLocks noChangeArrowheads="1"/>
          </p:cNvSpPr>
          <p:nvPr/>
        </p:nvSpPr>
        <p:spPr bwMode="auto">
          <a:xfrm>
            <a:off x="1600200" y="787400"/>
            <a:ext cx="914400" cy="46038"/>
          </a:xfrm>
          <a:prstGeom prst="rect">
            <a:avLst/>
          </a:prstGeom>
          <a:noFill/>
          <a:ln w="4763" cap="rnd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1760" name="TextBox 40"/>
          <p:cNvSpPr txBox="1">
            <a:spLocks noChangeArrowheads="1"/>
          </p:cNvSpPr>
          <p:nvPr/>
        </p:nvSpPr>
        <p:spPr bwMode="auto">
          <a:xfrm>
            <a:off x="685800" y="114300"/>
            <a:ext cx="7772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Analysis of metabolic genes under diurnal treatment</a:t>
            </a:r>
          </a:p>
        </p:txBody>
      </p:sp>
      <p:sp>
        <p:nvSpPr>
          <p:cNvPr id="31761" name="TextBox 43"/>
          <p:cNvSpPr txBox="1">
            <a:spLocks noChangeArrowheads="1"/>
          </p:cNvSpPr>
          <p:nvPr/>
        </p:nvSpPr>
        <p:spPr bwMode="auto">
          <a:xfrm>
            <a:off x="381000" y="6555337"/>
            <a:ext cx="3276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Collaboration with Todd </a:t>
            </a:r>
            <a:r>
              <a:rPr lang="en-US" sz="1200" dirty="0" err="1" smtClean="0">
                <a:latin typeface="Calibri" pitchFamily="34" charset="0"/>
              </a:rPr>
              <a:t>Mockler</a:t>
            </a:r>
            <a:r>
              <a:rPr lang="en-US" sz="1200" dirty="0" smtClean="0">
                <a:latin typeface="Calibri" pitchFamily="34" charset="0"/>
              </a:rPr>
              <a:t> and </a:t>
            </a:r>
            <a:r>
              <a:rPr lang="en-US" sz="1200" dirty="0" err="1" smtClean="0">
                <a:latin typeface="Calibri" pitchFamily="34" charset="0"/>
              </a:rPr>
              <a:t>Jaiswal</a:t>
            </a:r>
            <a:r>
              <a:rPr lang="en-US" sz="1200" dirty="0" smtClean="0">
                <a:latin typeface="Calibri" pitchFamily="34" charset="0"/>
              </a:rPr>
              <a:t> Labs</a:t>
            </a:r>
            <a:endParaRPr lang="en-US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34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98" r="16361"/>
          <a:stretch/>
        </p:blipFill>
        <p:spPr bwMode="auto">
          <a:xfrm>
            <a:off x="2525030" y="3468609"/>
            <a:ext cx="6099342" cy="163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5"/>
          <p:cNvSpPr txBox="1"/>
          <p:nvPr/>
        </p:nvSpPr>
        <p:spPr>
          <a:xfrm>
            <a:off x="8520134" y="38216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12h</a:t>
            </a:r>
            <a:endParaRPr lang="en-US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13" r="16602" b="3846"/>
          <a:stretch/>
        </p:blipFill>
        <p:spPr bwMode="auto">
          <a:xfrm>
            <a:off x="2525030" y="1752600"/>
            <a:ext cx="6099342" cy="160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-400" r="7847"/>
          <a:stretch/>
        </p:blipFill>
        <p:spPr bwMode="auto">
          <a:xfrm>
            <a:off x="2495497" y="5181600"/>
            <a:ext cx="6128876" cy="161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/>
          <p:nvPr/>
        </p:nvSpPr>
        <p:spPr>
          <a:xfrm>
            <a:off x="8603467" y="220980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8h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527267" y="56504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20h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527267" y="60960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0h</a:t>
            </a:r>
            <a:endParaRPr lang="en-US" dirty="0"/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6" cstate="print"/>
          <a:srcRect r="16190"/>
          <a:stretch>
            <a:fillRect/>
          </a:stretch>
        </p:blipFill>
        <p:spPr bwMode="auto">
          <a:xfrm>
            <a:off x="2514600" y="75430"/>
            <a:ext cx="6096000" cy="16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52"/>
          <p:cNvSpPr txBox="1"/>
          <p:nvPr/>
        </p:nvSpPr>
        <p:spPr>
          <a:xfrm>
            <a:off x="3124200" y="533400"/>
            <a:ext cx="89639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Secondary metabolism</a:t>
            </a:r>
            <a:endParaRPr lang="en-US" sz="600" dirty="0"/>
          </a:p>
        </p:txBody>
      </p:sp>
      <p:sp>
        <p:nvSpPr>
          <p:cNvPr id="54" name="TextBox 53"/>
          <p:cNvSpPr txBox="1"/>
          <p:nvPr/>
        </p:nvSpPr>
        <p:spPr>
          <a:xfrm>
            <a:off x="3886200" y="1371600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Fatty acids and lipids</a:t>
            </a:r>
            <a:endParaRPr lang="en-US" sz="600" dirty="0"/>
          </a:p>
        </p:txBody>
      </p:sp>
      <p:sp>
        <p:nvSpPr>
          <p:cNvPr id="55" name="TextBox 54"/>
          <p:cNvSpPr txBox="1"/>
          <p:nvPr/>
        </p:nvSpPr>
        <p:spPr>
          <a:xfrm>
            <a:off x="5791200" y="914400"/>
            <a:ext cx="5100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Hormones</a:t>
            </a:r>
            <a:endParaRPr lang="en-US" sz="600" dirty="0"/>
          </a:p>
        </p:txBody>
      </p:sp>
      <p:sp>
        <p:nvSpPr>
          <p:cNvPr id="56" name="TextBox 55"/>
          <p:cNvSpPr txBox="1"/>
          <p:nvPr/>
        </p:nvSpPr>
        <p:spPr>
          <a:xfrm>
            <a:off x="6248400" y="457200"/>
            <a:ext cx="6046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Cell structure</a:t>
            </a:r>
            <a:endParaRPr lang="en-US" sz="600" dirty="0"/>
          </a:p>
        </p:txBody>
      </p:sp>
      <p:sp>
        <p:nvSpPr>
          <p:cNvPr id="57" name="TextBox 56"/>
          <p:cNvSpPr txBox="1"/>
          <p:nvPr/>
        </p:nvSpPr>
        <p:spPr>
          <a:xfrm>
            <a:off x="6553200" y="1295400"/>
            <a:ext cx="54053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Respiration</a:t>
            </a:r>
            <a:endParaRPr lang="en-US" sz="600" dirty="0"/>
          </a:p>
        </p:txBody>
      </p:sp>
      <p:sp>
        <p:nvSpPr>
          <p:cNvPr id="58" name="TextBox 57"/>
          <p:cNvSpPr txBox="1"/>
          <p:nvPr/>
        </p:nvSpPr>
        <p:spPr>
          <a:xfrm>
            <a:off x="4719729" y="958334"/>
            <a:ext cx="6447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Carbohydrates</a:t>
            </a:r>
            <a:endParaRPr lang="en-US" sz="600" dirty="0"/>
          </a:p>
        </p:txBody>
      </p:sp>
      <p:sp>
        <p:nvSpPr>
          <p:cNvPr id="59" name="TextBox 58"/>
          <p:cNvSpPr txBox="1"/>
          <p:nvPr/>
        </p:nvSpPr>
        <p:spPr>
          <a:xfrm>
            <a:off x="5030082" y="1491734"/>
            <a:ext cx="5629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Amino acids</a:t>
            </a:r>
            <a:endParaRPr lang="en-US" sz="600" dirty="0"/>
          </a:p>
        </p:txBody>
      </p:sp>
      <p:sp>
        <p:nvSpPr>
          <p:cNvPr id="60" name="TextBox 59"/>
          <p:cNvSpPr txBox="1"/>
          <p:nvPr/>
        </p:nvSpPr>
        <p:spPr>
          <a:xfrm>
            <a:off x="4876800" y="533400"/>
            <a:ext cx="10342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Cofactors, electron carriers</a:t>
            </a:r>
            <a:endParaRPr lang="en-US" sz="600" dirty="0"/>
          </a:p>
        </p:txBody>
      </p:sp>
      <p:sp>
        <p:nvSpPr>
          <p:cNvPr id="61" name="TextBox 60"/>
          <p:cNvSpPr txBox="1"/>
          <p:nvPr/>
        </p:nvSpPr>
        <p:spPr>
          <a:xfrm>
            <a:off x="3352800" y="1219200"/>
            <a:ext cx="5549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Nucleotides</a:t>
            </a:r>
            <a:endParaRPr lang="en-US" sz="600" dirty="0"/>
          </a:p>
        </p:txBody>
      </p:sp>
      <p:sp>
        <p:nvSpPr>
          <p:cNvPr id="62" name="TextBox 61"/>
          <p:cNvSpPr txBox="1"/>
          <p:nvPr/>
        </p:nvSpPr>
        <p:spPr>
          <a:xfrm>
            <a:off x="3276600" y="805934"/>
            <a:ext cx="5421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Polyamines</a:t>
            </a:r>
            <a:endParaRPr lang="en-US" sz="600" dirty="0"/>
          </a:p>
        </p:txBody>
      </p:sp>
      <p:sp>
        <p:nvSpPr>
          <p:cNvPr id="63" name="TextBox 62"/>
          <p:cNvSpPr txBox="1"/>
          <p:nvPr/>
        </p:nvSpPr>
        <p:spPr>
          <a:xfrm>
            <a:off x="7007102" y="228600"/>
            <a:ext cx="3080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TCA</a:t>
            </a:r>
            <a:endParaRPr lang="en-US" sz="600" dirty="0"/>
          </a:p>
        </p:txBody>
      </p:sp>
      <p:sp>
        <p:nvSpPr>
          <p:cNvPr id="64" name="Rectangle 63"/>
          <p:cNvSpPr/>
          <p:nvPr/>
        </p:nvSpPr>
        <p:spPr>
          <a:xfrm>
            <a:off x="2438400" y="0"/>
            <a:ext cx="6629400" cy="6858000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152400" y="0"/>
            <a:ext cx="2210862" cy="6858000"/>
            <a:chOff x="152400" y="0"/>
            <a:chExt cx="2210862" cy="6858000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4143" y="228600"/>
              <a:ext cx="2071857" cy="152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09239" y="1852989"/>
              <a:ext cx="2076631" cy="1524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09240" y="3514813"/>
              <a:ext cx="2059875" cy="1502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09239" y="5102257"/>
              <a:ext cx="2076631" cy="1524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TextBox 5"/>
            <p:cNvSpPr txBox="1">
              <a:spLocks noChangeArrowheads="1"/>
            </p:cNvSpPr>
            <p:nvPr/>
          </p:nvSpPr>
          <p:spPr bwMode="auto">
            <a:xfrm>
              <a:off x="152400" y="6639901"/>
              <a:ext cx="2210862" cy="210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750" b="1" dirty="0">
                  <a:latin typeface="Calibri" pitchFamily="34" charset="0"/>
                </a:rPr>
                <a:t>0     4     8    12   16   20   24   28   32   36   40   44   48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2400" y="0"/>
              <a:ext cx="2209800" cy="6858000"/>
            </a:xfrm>
            <a:prstGeom prst="rect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10"/>
            <p:cNvGrpSpPr>
              <a:grpSpLocks/>
            </p:cNvGrpSpPr>
            <p:nvPr/>
          </p:nvGrpSpPr>
          <p:grpSpPr bwMode="auto">
            <a:xfrm>
              <a:off x="248265" y="152400"/>
              <a:ext cx="2010112" cy="76200"/>
              <a:chOff x="2028" y="1230"/>
              <a:chExt cx="1321" cy="50"/>
            </a:xfrm>
          </p:grpSpPr>
          <p:grpSp>
            <p:nvGrpSpPr>
              <p:cNvPr id="73" name="Group 11"/>
              <p:cNvGrpSpPr>
                <a:grpSpLocks/>
              </p:cNvGrpSpPr>
              <p:nvPr/>
            </p:nvGrpSpPr>
            <p:grpSpPr bwMode="auto">
              <a:xfrm>
                <a:off x="2028" y="1230"/>
                <a:ext cx="353" cy="50"/>
                <a:chOff x="2028" y="1230"/>
                <a:chExt cx="353" cy="50"/>
              </a:xfrm>
            </p:grpSpPr>
            <p:sp>
              <p:nvSpPr>
                <p:cNvPr id="83" name="Rectangle 12"/>
                <p:cNvSpPr>
                  <a:spLocks noChangeArrowheads="1"/>
                </p:cNvSpPr>
                <p:nvPr/>
              </p:nvSpPr>
              <p:spPr bwMode="auto">
                <a:xfrm>
                  <a:off x="2028" y="1230"/>
                  <a:ext cx="353" cy="5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Rectangle 13"/>
                <p:cNvSpPr>
                  <a:spLocks noChangeArrowheads="1"/>
                </p:cNvSpPr>
                <p:nvPr/>
              </p:nvSpPr>
              <p:spPr bwMode="auto">
                <a:xfrm>
                  <a:off x="2028" y="1230"/>
                  <a:ext cx="338" cy="50"/>
                </a:xfrm>
                <a:prstGeom prst="rect">
                  <a:avLst/>
                </a:prstGeom>
                <a:noFill/>
                <a:ln w="4763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" name="Group 14"/>
              <p:cNvGrpSpPr>
                <a:grpSpLocks/>
              </p:cNvGrpSpPr>
              <p:nvPr/>
            </p:nvGrpSpPr>
            <p:grpSpPr bwMode="auto">
              <a:xfrm>
                <a:off x="2366" y="1230"/>
                <a:ext cx="317" cy="50"/>
                <a:chOff x="2366" y="1230"/>
                <a:chExt cx="317" cy="5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2366" y="1230"/>
                  <a:ext cx="317" cy="50"/>
                </a:xfrm>
                <a:prstGeom prst="rect">
                  <a:avLst/>
                </a:prstGeom>
                <a:noFill/>
                <a:ln w="4763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Rectangle 15"/>
                <p:cNvSpPr>
                  <a:spLocks noChangeArrowheads="1"/>
                </p:cNvSpPr>
                <p:nvPr/>
              </p:nvSpPr>
              <p:spPr bwMode="auto">
                <a:xfrm>
                  <a:off x="2366" y="1230"/>
                  <a:ext cx="317" cy="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" name="Group 17"/>
              <p:cNvGrpSpPr>
                <a:grpSpLocks/>
              </p:cNvGrpSpPr>
              <p:nvPr/>
            </p:nvGrpSpPr>
            <p:grpSpPr bwMode="auto">
              <a:xfrm>
                <a:off x="2683" y="1230"/>
                <a:ext cx="334" cy="50"/>
                <a:chOff x="2683" y="1230"/>
                <a:chExt cx="334" cy="50"/>
              </a:xfrm>
            </p:grpSpPr>
            <p:sp>
              <p:nvSpPr>
                <p:cNvPr id="79" name="Rectangle 18"/>
                <p:cNvSpPr>
                  <a:spLocks noChangeArrowheads="1"/>
                </p:cNvSpPr>
                <p:nvPr/>
              </p:nvSpPr>
              <p:spPr bwMode="auto">
                <a:xfrm>
                  <a:off x="2683" y="1230"/>
                  <a:ext cx="314" cy="5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Rectangle 19"/>
                <p:cNvSpPr>
                  <a:spLocks noChangeArrowheads="1"/>
                </p:cNvSpPr>
                <p:nvPr/>
              </p:nvSpPr>
              <p:spPr bwMode="auto">
                <a:xfrm>
                  <a:off x="2683" y="1230"/>
                  <a:ext cx="334" cy="50"/>
                </a:xfrm>
                <a:prstGeom prst="rect">
                  <a:avLst/>
                </a:prstGeom>
                <a:noFill/>
                <a:ln w="4763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" name="Group 20"/>
              <p:cNvGrpSpPr>
                <a:grpSpLocks/>
              </p:cNvGrpSpPr>
              <p:nvPr/>
            </p:nvGrpSpPr>
            <p:grpSpPr bwMode="auto">
              <a:xfrm>
                <a:off x="3004" y="1230"/>
                <a:ext cx="345" cy="50"/>
                <a:chOff x="3004" y="1230"/>
                <a:chExt cx="345" cy="50"/>
              </a:xfrm>
            </p:grpSpPr>
            <p:sp>
              <p:nvSpPr>
                <p:cNvPr id="77" name="Rectangle 21"/>
                <p:cNvSpPr>
                  <a:spLocks noChangeArrowheads="1"/>
                </p:cNvSpPr>
                <p:nvPr/>
              </p:nvSpPr>
              <p:spPr bwMode="auto">
                <a:xfrm>
                  <a:off x="3010" y="1230"/>
                  <a:ext cx="339" cy="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Rectangle 22"/>
                <p:cNvSpPr>
                  <a:spLocks noChangeArrowheads="1"/>
                </p:cNvSpPr>
                <p:nvPr/>
              </p:nvSpPr>
              <p:spPr bwMode="auto">
                <a:xfrm>
                  <a:off x="3004" y="1230"/>
                  <a:ext cx="345" cy="50"/>
                </a:xfrm>
                <a:prstGeom prst="rect">
                  <a:avLst/>
                </a:prstGeom>
                <a:noFill/>
                <a:ln w="4763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85" name="TextBox 84"/>
          <p:cNvSpPr txBox="1"/>
          <p:nvPr/>
        </p:nvSpPr>
        <p:spPr>
          <a:xfrm>
            <a:off x="7772400" y="1543664"/>
            <a:ext cx="5854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Transporters</a:t>
            </a:r>
            <a:endParaRPr lang="en-US" sz="600" dirty="0"/>
          </a:p>
        </p:txBody>
      </p:sp>
      <p:sp>
        <p:nvSpPr>
          <p:cNvPr id="86" name="Rounded Rectangle 85"/>
          <p:cNvSpPr/>
          <p:nvPr/>
        </p:nvSpPr>
        <p:spPr>
          <a:xfrm>
            <a:off x="3124200" y="76200"/>
            <a:ext cx="228600" cy="457200"/>
          </a:xfrm>
          <a:prstGeom prst="round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3276600" y="5410200"/>
            <a:ext cx="76200" cy="381000"/>
          </a:xfrm>
          <a:prstGeom prst="round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3352800" y="5198936"/>
            <a:ext cx="76200" cy="381000"/>
          </a:xfrm>
          <a:prstGeom prst="round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5893404" y="5760862"/>
            <a:ext cx="304800" cy="335138"/>
          </a:xfrm>
          <a:prstGeom prst="round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6392132" y="5715000"/>
            <a:ext cx="152400" cy="381000"/>
          </a:xfrm>
          <a:prstGeom prst="round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3913760" y="685800"/>
            <a:ext cx="228600" cy="685800"/>
          </a:xfrm>
          <a:prstGeom prst="round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4195864" y="971144"/>
            <a:ext cx="228600" cy="457200"/>
          </a:xfrm>
          <a:prstGeom prst="round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4"/>
          <p:cNvSpPr txBox="1">
            <a:spLocks noChangeArrowheads="1"/>
          </p:cNvSpPr>
          <p:nvPr/>
        </p:nvSpPr>
        <p:spPr bwMode="auto">
          <a:xfrm>
            <a:off x="838200" y="-76200"/>
            <a:ext cx="7772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Diurnal </a:t>
            </a:r>
            <a:r>
              <a:rPr lang="en-US" sz="2800" dirty="0" smtClean="0">
                <a:latin typeface="Calibri" pitchFamily="34" charset="0"/>
              </a:rPr>
              <a:t>Regulation </a:t>
            </a:r>
            <a:endParaRPr lang="en-US" sz="2800" dirty="0">
              <a:latin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66800" y="2667000"/>
            <a:ext cx="7082085" cy="3886200"/>
            <a:chOff x="294168" y="4648200"/>
            <a:chExt cx="3788091" cy="2133600"/>
          </a:xfrm>
        </p:grpSpPr>
        <p:grpSp>
          <p:nvGrpSpPr>
            <p:cNvPr id="160" name="Group 49"/>
            <p:cNvGrpSpPr>
              <a:grpSpLocks/>
            </p:cNvGrpSpPr>
            <p:nvPr/>
          </p:nvGrpSpPr>
          <p:grpSpPr bwMode="auto">
            <a:xfrm>
              <a:off x="294168" y="4648200"/>
              <a:ext cx="3788091" cy="2133600"/>
              <a:chOff x="-167042" y="4975226"/>
              <a:chExt cx="3292556" cy="1882774"/>
            </a:xfrm>
          </p:grpSpPr>
          <p:graphicFrame>
            <p:nvGraphicFramePr>
              <p:cNvPr id="200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5881387"/>
                  </p:ext>
                </p:extLst>
              </p:nvPr>
            </p:nvGraphicFramePr>
            <p:xfrm>
              <a:off x="990600" y="4975226"/>
              <a:ext cx="1026758" cy="18827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9" name="Image" r:id="rId4" imgW="1248158" imgH="2377747" progId="">
                      <p:embed/>
                    </p:oleObj>
                  </mc:Choice>
                  <mc:Fallback>
                    <p:oleObj name="Image" r:id="rId4" imgW="1248158" imgH="237774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90600" y="4975226"/>
                            <a:ext cx="1026758" cy="188277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000000"/>
                            </a:solidFill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1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6557584"/>
                  </p:ext>
                </p:extLst>
              </p:nvPr>
            </p:nvGraphicFramePr>
            <p:xfrm>
              <a:off x="2135673" y="4975226"/>
              <a:ext cx="989841" cy="18827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0" name="Image" r:id="rId6" imgW="1266447" imgH="2409755" progId="">
                      <p:embed/>
                    </p:oleObj>
                  </mc:Choice>
                  <mc:Fallback>
                    <p:oleObj name="Image" r:id="rId6" imgW="1266447" imgH="2409755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35673" y="4975226"/>
                            <a:ext cx="989841" cy="188277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000000"/>
                            </a:solidFill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2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6620917"/>
                  </p:ext>
                </p:extLst>
              </p:nvPr>
            </p:nvGraphicFramePr>
            <p:xfrm>
              <a:off x="-167042" y="4975226"/>
              <a:ext cx="1015221" cy="18827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1" name="Image" r:id="rId8" imgW="1262195" imgH="2400915" progId="">
                      <p:embed/>
                    </p:oleObj>
                  </mc:Choice>
                  <mc:Fallback>
                    <p:oleObj name="Image" r:id="rId8" imgW="1262195" imgH="2400915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167042" y="4975226"/>
                            <a:ext cx="1015221" cy="188277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000000"/>
                            </a:solidFill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3" name="Text Box 21"/>
            <p:cNvSpPr txBox="1">
              <a:spLocks noChangeArrowheads="1"/>
            </p:cNvSpPr>
            <p:nvPr/>
          </p:nvSpPr>
          <p:spPr bwMode="auto">
            <a:xfrm>
              <a:off x="294168" y="6612824"/>
              <a:ext cx="342123" cy="16897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0 </a:t>
              </a:r>
              <a:r>
                <a:rPr lang="en-US" sz="1400" dirty="0" err="1">
                  <a:latin typeface="Arial"/>
                  <a:cs typeface="Arial"/>
                </a:rPr>
                <a:t>hrs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164" name="Text Box 22"/>
            <p:cNvSpPr txBox="1">
              <a:spLocks noChangeArrowheads="1"/>
            </p:cNvSpPr>
            <p:nvPr/>
          </p:nvSpPr>
          <p:spPr bwMode="auto">
            <a:xfrm>
              <a:off x="1625010" y="6612824"/>
              <a:ext cx="380999" cy="16897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12 </a:t>
              </a:r>
              <a:r>
                <a:rPr lang="en-US" sz="1400" dirty="0" err="1">
                  <a:latin typeface="Arial"/>
                  <a:cs typeface="Arial"/>
                </a:rPr>
                <a:t>hrs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165" name="Text Box 23"/>
            <p:cNvSpPr txBox="1">
              <a:spLocks noChangeArrowheads="1"/>
            </p:cNvSpPr>
            <p:nvPr/>
          </p:nvSpPr>
          <p:spPr bwMode="auto">
            <a:xfrm>
              <a:off x="2943446" y="6612824"/>
              <a:ext cx="381000" cy="16897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24 </a:t>
              </a:r>
              <a:r>
                <a:rPr lang="en-US" sz="1400" dirty="0" err="1">
                  <a:latin typeface="Arial"/>
                  <a:cs typeface="Arial"/>
                </a:rPr>
                <a:t>hrs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52600" y="457200"/>
            <a:ext cx="3760606" cy="2133599"/>
            <a:chOff x="76200" y="381000"/>
            <a:chExt cx="3760606" cy="2133599"/>
          </a:xfrm>
        </p:grpSpPr>
        <p:grpSp>
          <p:nvGrpSpPr>
            <p:cNvPr id="172" name="Group 19"/>
            <p:cNvGrpSpPr>
              <a:grpSpLocks/>
            </p:cNvGrpSpPr>
            <p:nvPr/>
          </p:nvGrpSpPr>
          <p:grpSpPr bwMode="auto">
            <a:xfrm>
              <a:off x="76200" y="685800"/>
              <a:ext cx="2332690" cy="1828799"/>
              <a:chOff x="1143000" y="1676400"/>
              <a:chExt cx="3921981" cy="2752725"/>
            </a:xfrm>
          </p:grpSpPr>
          <p:pic>
            <p:nvPicPr>
              <p:cNvPr id="185" name="Picture 3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143000" y="1981200"/>
                <a:ext cx="3866893" cy="2447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6" name="TextBox 5"/>
              <p:cNvSpPr txBox="1">
                <a:spLocks noChangeArrowheads="1"/>
              </p:cNvSpPr>
              <p:nvPr/>
            </p:nvSpPr>
            <p:spPr bwMode="auto">
              <a:xfrm>
                <a:off x="1143000" y="1706632"/>
                <a:ext cx="3921981" cy="355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900" b="1">
                    <a:latin typeface="Calibri" pitchFamily="34" charset="0"/>
                  </a:rPr>
                  <a:t>0   4    8   12   16  20  24   28   32  36  40  44   48</a:t>
                </a:r>
              </a:p>
            </p:txBody>
          </p:sp>
          <p:grpSp>
            <p:nvGrpSpPr>
              <p:cNvPr id="187" name="Group 8"/>
              <p:cNvGrpSpPr>
                <a:grpSpLocks/>
              </p:cNvGrpSpPr>
              <p:nvPr/>
            </p:nvGrpSpPr>
            <p:grpSpPr bwMode="auto">
              <a:xfrm>
                <a:off x="1143000" y="1676400"/>
                <a:ext cx="3810000" cy="76200"/>
                <a:chOff x="2028" y="1230"/>
                <a:chExt cx="1302" cy="50"/>
              </a:xfrm>
            </p:grpSpPr>
            <p:grpSp>
              <p:nvGrpSpPr>
                <p:cNvPr id="188" name="Group 9"/>
                <p:cNvGrpSpPr>
                  <a:grpSpLocks/>
                </p:cNvGrpSpPr>
                <p:nvPr/>
              </p:nvGrpSpPr>
              <p:grpSpPr bwMode="auto">
                <a:xfrm>
                  <a:off x="2028" y="1230"/>
                  <a:ext cx="353" cy="50"/>
                  <a:chOff x="2028" y="1230"/>
                  <a:chExt cx="353" cy="50"/>
                </a:xfrm>
              </p:grpSpPr>
              <p:sp>
                <p:nvSpPr>
                  <p:cNvPr id="198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2028" y="1230"/>
                    <a:ext cx="353" cy="5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 pitchFamily="34" charset="0"/>
                    </a:endParaRPr>
                  </a:p>
                </p:txBody>
              </p:sp>
              <p:sp>
                <p:nvSpPr>
                  <p:cNvPr id="199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2028" y="1230"/>
                    <a:ext cx="353" cy="50"/>
                  </a:xfrm>
                  <a:prstGeom prst="rect">
                    <a:avLst/>
                  </a:prstGeom>
                  <a:noFill/>
                  <a:ln w="4763" cap="rnd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89" name="Group 188"/>
                <p:cNvGrpSpPr>
                  <a:grpSpLocks/>
                </p:cNvGrpSpPr>
                <p:nvPr/>
              </p:nvGrpSpPr>
              <p:grpSpPr bwMode="auto">
                <a:xfrm>
                  <a:off x="2381" y="1230"/>
                  <a:ext cx="302" cy="50"/>
                  <a:chOff x="2381" y="1230"/>
                  <a:chExt cx="302" cy="50"/>
                </a:xfrm>
              </p:grpSpPr>
              <p:sp>
                <p:nvSpPr>
                  <p:cNvPr id="196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2381" y="1230"/>
                    <a:ext cx="302" cy="5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 pitchFamily="34" charset="0"/>
                    </a:endParaRPr>
                  </a:p>
                </p:txBody>
              </p:sp>
              <p:sp>
                <p:nvSpPr>
                  <p:cNvPr id="197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2381" y="1230"/>
                    <a:ext cx="302" cy="50"/>
                  </a:xfrm>
                  <a:prstGeom prst="rect">
                    <a:avLst/>
                  </a:prstGeom>
                  <a:noFill/>
                  <a:ln w="4763" cap="rnd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90" name="Group 15"/>
                <p:cNvGrpSpPr>
                  <a:grpSpLocks/>
                </p:cNvGrpSpPr>
                <p:nvPr/>
              </p:nvGrpSpPr>
              <p:grpSpPr bwMode="auto">
                <a:xfrm>
                  <a:off x="2683" y="1230"/>
                  <a:ext cx="314" cy="50"/>
                  <a:chOff x="2683" y="1230"/>
                  <a:chExt cx="314" cy="50"/>
                </a:xfrm>
              </p:grpSpPr>
              <p:sp>
                <p:nvSpPr>
                  <p:cNvPr id="194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683" y="1230"/>
                    <a:ext cx="314" cy="5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 pitchFamily="34" charset="0"/>
                    </a:endParaRPr>
                  </a:p>
                </p:txBody>
              </p:sp>
              <p:sp>
                <p:nvSpPr>
                  <p:cNvPr id="195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683" y="1230"/>
                    <a:ext cx="314" cy="50"/>
                  </a:xfrm>
                  <a:prstGeom prst="rect">
                    <a:avLst/>
                  </a:prstGeom>
                  <a:noFill/>
                  <a:ln w="4763" cap="rnd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91" name="Group 18"/>
                <p:cNvGrpSpPr>
                  <a:grpSpLocks/>
                </p:cNvGrpSpPr>
                <p:nvPr/>
              </p:nvGrpSpPr>
              <p:grpSpPr bwMode="auto">
                <a:xfrm>
                  <a:off x="2985" y="1230"/>
                  <a:ext cx="345" cy="50"/>
                  <a:chOff x="2985" y="1230"/>
                  <a:chExt cx="345" cy="50"/>
                </a:xfrm>
              </p:grpSpPr>
              <p:sp>
                <p:nvSpPr>
                  <p:cNvPr id="19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1230"/>
                    <a:ext cx="345" cy="5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 pitchFamily="34" charset="0"/>
                    </a:endParaRPr>
                  </a:p>
                </p:txBody>
              </p:sp>
              <p:sp>
                <p:nvSpPr>
                  <p:cNvPr id="193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1230"/>
                    <a:ext cx="345" cy="50"/>
                  </a:xfrm>
                  <a:prstGeom prst="rect">
                    <a:avLst/>
                  </a:prstGeom>
                  <a:noFill/>
                  <a:ln w="4763" cap="rnd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 pitchFamily="34" charset="0"/>
                    </a:endParaRPr>
                  </a:p>
                </p:txBody>
              </p:sp>
            </p:grpSp>
          </p:grpSp>
        </p:grpSp>
        <p:grpSp>
          <p:nvGrpSpPr>
            <p:cNvPr id="167" name="Group 92"/>
            <p:cNvGrpSpPr>
              <a:grpSpLocks/>
            </p:cNvGrpSpPr>
            <p:nvPr/>
          </p:nvGrpSpPr>
          <p:grpSpPr bwMode="auto">
            <a:xfrm>
              <a:off x="76200" y="381000"/>
              <a:ext cx="2082621" cy="204439"/>
              <a:chOff x="5238751" y="5638800"/>
              <a:chExt cx="2082621" cy="204439"/>
            </a:xfrm>
          </p:grpSpPr>
          <p:pic>
            <p:nvPicPr>
              <p:cNvPr id="170" name="Picture 8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334000" y="5791200"/>
                <a:ext cx="1828800" cy="520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1" name="TextBox 7"/>
              <p:cNvSpPr txBox="1">
                <a:spLocks noChangeArrowheads="1"/>
              </p:cNvSpPr>
              <p:nvPr/>
            </p:nvSpPr>
            <p:spPr bwMode="auto">
              <a:xfrm>
                <a:off x="5238751" y="5638800"/>
                <a:ext cx="2082621" cy="184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600">
                    <a:latin typeface="Calibri" pitchFamily="34" charset="0"/>
                  </a:rPr>
                  <a:t>-100                                          0                                            100 </a:t>
                </a:r>
              </a:p>
            </p:txBody>
          </p:sp>
        </p:grpSp>
        <p:pic>
          <p:nvPicPr>
            <p:cNvPr id="169" name="Picture 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362199" y="876970"/>
              <a:ext cx="1474607" cy="1637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9496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1981200"/>
            <a:ext cx="5314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added: Desktop version view of </a:t>
            </a:r>
          </a:p>
          <a:p>
            <a:r>
              <a:rPr lang="en-US" dirty="0" smtClean="0"/>
              <a:t>Pathway detail page with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8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Genome Browser</a:t>
            </a:r>
            <a:br>
              <a:rPr lang="en-US" dirty="0" smtClean="0"/>
            </a:br>
            <a:r>
              <a:rPr lang="en-US" dirty="0" smtClean="0"/>
              <a:t>View Your Expression Data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10233" r="9690" b="3256"/>
          <a:stretch>
            <a:fillRect/>
          </a:stretch>
        </p:blipFill>
        <p:spPr bwMode="auto">
          <a:xfrm>
            <a:off x="1191126" y="1302420"/>
            <a:ext cx="6858000" cy="5314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 bwMode="auto">
          <a:xfrm>
            <a:off x="3352800" y="2590800"/>
            <a:ext cx="1066800" cy="1219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98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91" r="41458" b="6466"/>
          <a:stretch/>
        </p:blipFill>
        <p:spPr>
          <a:xfrm>
            <a:off x="382040" y="456110"/>
            <a:ext cx="7542760" cy="6173290"/>
          </a:xfrm>
        </p:spPr>
      </p:pic>
      <p:sp>
        <p:nvSpPr>
          <p:cNvPr id="5" name="TextBox 4"/>
          <p:cNvSpPr txBox="1"/>
          <p:nvPr/>
        </p:nvSpPr>
        <p:spPr>
          <a:xfrm>
            <a:off x="7162800" y="2590800"/>
            <a:ext cx="134175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Upper Panel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21203" y="4953000"/>
            <a:ext cx="194659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Lower Panel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62000" y="-76200"/>
            <a:ext cx="8229600" cy="563562"/>
          </a:xfrm>
          <a:noFill/>
        </p:spPr>
        <p:txBody>
          <a:bodyPr>
            <a:noAutofit/>
          </a:bodyPr>
          <a:lstStyle/>
          <a:p>
            <a:r>
              <a:rPr lang="en-US" sz="3200" dirty="0" smtClean="0"/>
              <a:t>Upload, </a:t>
            </a:r>
            <a:r>
              <a:rPr lang="en-US" sz="3200" dirty="0" smtClean="0"/>
              <a:t>Display</a:t>
            </a:r>
            <a:r>
              <a:rPr lang="en-US" sz="3200" dirty="0" smtClean="0"/>
              <a:t> </a:t>
            </a:r>
            <a:r>
              <a:rPr lang="en-US" sz="3200" dirty="0" smtClean="0"/>
              <a:t>and Analyze your </a:t>
            </a:r>
            <a:r>
              <a:rPr lang="en-US" sz="3200" dirty="0" smtClean="0"/>
              <a:t>Data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914400"/>
            <a:ext cx="6401531" cy="2946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572000" y="2209800"/>
            <a:ext cx="1752600" cy="25545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BED</a:t>
            </a:r>
          </a:p>
          <a:p>
            <a:r>
              <a:rPr lang="en-US" sz="1600" dirty="0" err="1" smtClean="0"/>
              <a:t>BedGraph</a:t>
            </a:r>
            <a:endParaRPr lang="en-US" sz="1600" dirty="0" smtClean="0"/>
          </a:p>
          <a:p>
            <a:r>
              <a:rPr lang="en-US" sz="1600" dirty="0" smtClean="0"/>
              <a:t>Generic </a:t>
            </a:r>
          </a:p>
          <a:p>
            <a:r>
              <a:rPr lang="en-US" sz="1600" dirty="0" smtClean="0"/>
              <a:t>GFF</a:t>
            </a:r>
          </a:p>
          <a:p>
            <a:r>
              <a:rPr lang="en-US" sz="1600" dirty="0" smtClean="0"/>
              <a:t>GTF </a:t>
            </a:r>
          </a:p>
          <a:p>
            <a:r>
              <a:rPr lang="en-US" sz="1600" dirty="0" smtClean="0"/>
              <a:t>PSL </a:t>
            </a:r>
          </a:p>
          <a:p>
            <a:r>
              <a:rPr lang="en-US" sz="1600" dirty="0" smtClean="0"/>
              <a:t>WIG</a:t>
            </a:r>
          </a:p>
          <a:p>
            <a:r>
              <a:rPr lang="en-US" sz="1600" dirty="0" smtClean="0"/>
              <a:t>BAM</a:t>
            </a:r>
          </a:p>
          <a:p>
            <a:r>
              <a:rPr lang="en-US" sz="1600" dirty="0" err="1" smtClean="0"/>
              <a:t>BigWig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VCF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04800" y="2590800"/>
            <a:ext cx="1676400" cy="304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44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4245716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2000" y="-76200"/>
            <a:ext cx="8229600" cy="563562"/>
          </a:xfrm>
          <a:noFill/>
        </p:spPr>
        <p:txBody>
          <a:bodyPr>
            <a:noAutofit/>
          </a:bodyPr>
          <a:lstStyle/>
          <a:p>
            <a:r>
              <a:rPr lang="en-US" sz="3200" dirty="0" smtClean="0"/>
              <a:t>Configure &amp; </a:t>
            </a:r>
            <a:r>
              <a:rPr lang="en-US" sz="3200" dirty="0" smtClean="0"/>
              <a:t>Display</a:t>
            </a:r>
            <a:r>
              <a:rPr lang="en-US" sz="3200" dirty="0" smtClean="0"/>
              <a:t> Data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95400" y="3657600"/>
            <a:ext cx="7022560" cy="3048000"/>
            <a:chOff x="1295400" y="3657600"/>
            <a:chExt cx="7022560" cy="304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4" t="3699" r="23893" b="-3699"/>
            <a:stretch/>
          </p:blipFill>
          <p:spPr>
            <a:xfrm>
              <a:off x="1295400" y="3657600"/>
              <a:ext cx="7022560" cy="30480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262506" y="4405391"/>
              <a:ext cx="1842894" cy="39520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0h  20  8h 12h 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361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4"/>
          <a:stretch/>
        </p:blipFill>
        <p:spPr>
          <a:xfrm>
            <a:off x="114166" y="1066800"/>
            <a:ext cx="9021367" cy="5562600"/>
          </a:xfr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oudy Old Style" charset="0"/>
                <a:ea typeface="ＭＳ Ｐゴシック" charset="-128"/>
                <a:cs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oudy Old Style" charset="0"/>
                <a:ea typeface="ＭＳ Ｐゴシック" charset="-128"/>
                <a:cs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oudy Old Style" charset="0"/>
                <a:ea typeface="ＭＳ Ｐゴシック" charset="-128"/>
                <a:cs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oudy Old Style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 smtClean="0"/>
              <a:t>Genome Browser</a:t>
            </a:r>
            <a:br>
              <a:rPr lang="en-US" dirty="0" smtClean="0"/>
            </a:br>
            <a:r>
              <a:rPr lang="en-US" dirty="0" smtClean="0"/>
              <a:t>Display Your Expression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3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457200" y="1319213"/>
            <a:ext cx="8229600" cy="781050"/>
          </a:xfrm>
        </p:spPr>
        <p:txBody>
          <a:bodyPr/>
          <a:lstStyle/>
          <a:p>
            <a:pPr algn="l" eaLnBrk="1" hangingPunct="1"/>
            <a:r>
              <a:rPr lang="en-US">
                <a:latin typeface="Goudy Old Style" charset="0"/>
                <a:ea typeface="ＭＳ Ｐゴシック" charset="0"/>
                <a:cs typeface="ＭＳ Ｐゴシック" charset="0"/>
              </a:rPr>
              <a:t>Contact Us!</a:t>
            </a:r>
          </a:p>
        </p:txBody>
      </p:sp>
      <p:pic>
        <p:nvPicPr>
          <p:cNvPr id="47106" name="Picture 4" descr="Screen shot 2011-01-12 at 11.01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950913"/>
            <a:ext cx="5743575" cy="586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07" name="Group 1"/>
          <p:cNvGrpSpPr>
            <a:grpSpLocks/>
          </p:cNvGrpSpPr>
          <p:nvPr/>
        </p:nvGrpSpPr>
        <p:grpSpPr bwMode="auto">
          <a:xfrm>
            <a:off x="457200" y="112713"/>
            <a:ext cx="8458200" cy="838200"/>
            <a:chOff x="457200" y="1098256"/>
            <a:chExt cx="8458200" cy="838200"/>
          </a:xfrm>
        </p:grpSpPr>
        <p:pic>
          <p:nvPicPr>
            <p:cNvPr id="47108" name="Picture 3" descr="Screen shot 2011-01-12 at 10.59.41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174456"/>
              <a:ext cx="83693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09" name="Rounded Rectangle 5"/>
            <p:cNvSpPr>
              <a:spLocks noChangeArrowheads="1"/>
            </p:cNvSpPr>
            <p:nvPr/>
          </p:nvSpPr>
          <p:spPr bwMode="auto">
            <a:xfrm>
              <a:off x="7696200" y="1098256"/>
              <a:ext cx="1219200" cy="4572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768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for Sushma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ftp://</a:t>
            </a:r>
            <a:r>
              <a:rPr lang="en-US" dirty="0" err="1"/>
              <a:t>ftp.gramene.org</a:t>
            </a:r>
            <a:r>
              <a:rPr lang="en-US" dirty="0"/>
              <a:t>/pub/</a:t>
            </a:r>
            <a:r>
              <a:rPr lang="en-US" dirty="0" err="1"/>
              <a:t>gramene</a:t>
            </a:r>
            <a:r>
              <a:rPr lang="en-US" dirty="0"/>
              <a:t>/outreach/pag_2013/</a:t>
            </a:r>
          </a:p>
        </p:txBody>
      </p:sp>
    </p:spTree>
    <p:extLst>
      <p:ext uri="{BB962C8B-B14F-4D97-AF65-F5344CB8AC3E}">
        <p14:creationId xmlns:p14="http://schemas.microsoft.com/office/powerpoint/2010/main" val="223034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533400"/>
          </a:xfrm>
        </p:spPr>
        <p:txBody>
          <a:bodyPr/>
          <a:lstStyle/>
          <a:p>
            <a:r>
              <a:rPr lang="en-US" dirty="0" smtClean="0"/>
              <a:t>Comparative Genomics Portal</a:t>
            </a: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 t="10233" r="9690" b="3256"/>
          <a:stretch>
            <a:fillRect/>
          </a:stretch>
        </p:blipFill>
        <p:spPr bwMode="auto">
          <a:xfrm>
            <a:off x="1191126" y="1302420"/>
            <a:ext cx="6858000" cy="5314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 bwMode="auto">
          <a:xfrm>
            <a:off x="3352800" y="2590800"/>
            <a:ext cx="1066800" cy="1219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638800" y="2590800"/>
            <a:ext cx="1066800" cy="1219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714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92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SNP Analysis: IR29/</a:t>
            </a:r>
            <a:r>
              <a:rPr lang="en-US" sz="4000" dirty="0" err="1" smtClean="0"/>
              <a:t>Pokkali</a:t>
            </a:r>
            <a:r>
              <a:rPr lang="en-US" sz="4000" dirty="0" smtClean="0"/>
              <a:t> vs. Japonica</a:t>
            </a:r>
            <a:br>
              <a:rPr lang="en-US" sz="4000" dirty="0" smtClean="0"/>
            </a:br>
            <a:r>
              <a:rPr lang="en-US" sz="4000" dirty="0" err="1" smtClean="0"/>
              <a:t>Karyoptype</a:t>
            </a:r>
            <a:r>
              <a:rPr lang="en-US" sz="4000" dirty="0" smtClean="0"/>
              <a:t> views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351575" y="3937517"/>
            <a:ext cx="1126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54,843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82496" y="3937517"/>
            <a:ext cx="121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smtClean="0"/>
              <a:t>54,433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18819" y="3937517"/>
            <a:ext cx="1297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111,094</a:t>
            </a:r>
            <a:endParaRPr lang="en-US" sz="2400" dirty="0"/>
          </a:p>
        </p:txBody>
      </p:sp>
      <p:pic>
        <p:nvPicPr>
          <p:cNvPr id="10" name="Picture 9" descr="IR29-inblue-and-pokkali-inred-unique-SNPs.png"/>
          <p:cNvPicPr>
            <a:picLocks noChangeAspect="1"/>
          </p:cNvPicPr>
          <p:nvPr/>
        </p:nvPicPr>
        <p:blipFill>
          <a:blip r:embed="rId2" cstate="print"/>
          <a:srcRect r="5000"/>
          <a:stretch>
            <a:fillRect/>
          </a:stretch>
        </p:blipFill>
        <p:spPr>
          <a:xfrm>
            <a:off x="228600" y="3581400"/>
            <a:ext cx="8686800" cy="2819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0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5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Genome Browser</a:t>
            </a:r>
            <a:br>
              <a:rPr lang="en-US" dirty="0" smtClean="0"/>
            </a:br>
            <a:r>
              <a:rPr lang="en-US" dirty="0" smtClean="0"/>
              <a:t>View Your Expression Data</a:t>
            </a:r>
            <a:endParaRPr lang="en-US" dirty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7824" t="8418" r="3747"/>
          <a:stretch>
            <a:fillRect/>
          </a:stretch>
        </p:blipFill>
        <p:spPr bwMode="auto">
          <a:xfrm>
            <a:off x="990600" y="1407893"/>
            <a:ext cx="7543800" cy="526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49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85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06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15000" cy="327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841786"/>
              <a:ext cx="5791200" cy="3317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3540258"/>
              <a:ext cx="5791200" cy="3317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514600" y="2362200"/>
              <a:ext cx="2514600" cy="3698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+mn-lt"/>
                  <a:ea typeface="+mn-ea"/>
                  <a:cs typeface="+mn-cs"/>
                </a:rPr>
                <a:t>5-week Fruit set stage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4400" y="5257800"/>
              <a:ext cx="2514600" cy="3698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+mn-lt"/>
                  <a:ea typeface="+mn-ea"/>
                  <a:cs typeface="+mn-cs"/>
                </a:rPr>
                <a:t>10-week </a:t>
              </a:r>
              <a:r>
                <a:rPr lang="en-US" dirty="0" err="1">
                  <a:latin typeface="+mn-lt"/>
                  <a:ea typeface="+mn-ea"/>
                  <a:cs typeface="+mn-cs"/>
                </a:rPr>
                <a:t>Veraison</a:t>
              </a:r>
              <a:r>
                <a:rPr lang="en-US" dirty="0">
                  <a:latin typeface="+mn-lt"/>
                  <a:ea typeface="+mn-ea"/>
                  <a:cs typeface="+mn-cs"/>
                </a:rPr>
                <a:t> stage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5400" y="6096000"/>
              <a:ext cx="2514600" cy="3698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+mn-lt"/>
                  <a:ea typeface="+mn-ea"/>
                  <a:cs typeface="+mn-cs"/>
                </a:rPr>
                <a:t>15-week Ripening stage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0"/>
            <a:ext cx="2819400" cy="2079625"/>
          </a:xfr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1600" dirty="0" err="1" smtClean="0">
                <a:ea typeface="+mj-ea"/>
              </a:rPr>
              <a:t>Zenoni</a:t>
            </a:r>
            <a:r>
              <a:rPr lang="en-US" sz="1600" dirty="0" smtClean="0">
                <a:ea typeface="+mj-ea"/>
              </a:rPr>
              <a:t> et al RNA-</a:t>
            </a:r>
            <a:r>
              <a:rPr lang="en-US" sz="1600" dirty="0" err="1" smtClean="0">
                <a:ea typeface="+mj-ea"/>
              </a:rPr>
              <a:t>seq</a:t>
            </a:r>
            <a:r>
              <a:rPr lang="en-US" sz="1600" dirty="0" smtClean="0">
                <a:ea typeface="+mj-ea"/>
              </a:rPr>
              <a:t> expression data. RPKM values analyzed by looking for genes preferentially expressed in 10 and 15 weeks compared to the 5 week sample. </a:t>
            </a:r>
            <a:br>
              <a:rPr lang="en-US" sz="1600" dirty="0" smtClean="0">
                <a:ea typeface="+mj-ea"/>
              </a:rPr>
            </a:br>
            <a:r>
              <a:rPr lang="en-US" sz="1600" dirty="0" smtClean="0">
                <a:ea typeface="+mj-ea"/>
              </a:rPr>
              <a:t>Maximum cutoff used = 2</a:t>
            </a:r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838200" y="152400"/>
            <a:ext cx="3581400" cy="3962400"/>
            <a:chOff x="838200" y="152400"/>
            <a:chExt cx="3581400" cy="3962400"/>
          </a:xfrm>
        </p:grpSpPr>
        <p:sp>
          <p:nvSpPr>
            <p:cNvPr id="7" name="Rounded Rectangle 6"/>
            <p:cNvSpPr/>
            <p:nvPr/>
          </p:nvSpPr>
          <p:spPr>
            <a:xfrm>
              <a:off x="838200" y="152400"/>
              <a:ext cx="228600" cy="3810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91000" y="3733800"/>
              <a:ext cx="228600" cy="3810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38200" y="3048000"/>
              <a:ext cx="228600" cy="3810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63" name="TextBox 9"/>
            <p:cNvSpPr txBox="1">
              <a:spLocks noChangeArrowheads="1"/>
            </p:cNvSpPr>
            <p:nvPr/>
          </p:nvSpPr>
          <p:spPr bwMode="auto">
            <a:xfrm>
              <a:off x="1143000" y="228600"/>
              <a:ext cx="1355499" cy="27699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200">
                  <a:solidFill>
                    <a:srgbClr val="FFFF00"/>
                  </a:solidFill>
                </a:rPr>
                <a:t>Lignin biosynthesis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0" y="2133600"/>
            <a:ext cx="8839200" cy="4343400"/>
            <a:chOff x="0" y="2133600"/>
            <a:chExt cx="8839200" cy="4343400"/>
          </a:xfrm>
        </p:grpSpPr>
        <p:grpSp>
          <p:nvGrpSpPr>
            <p:cNvPr id="2055" name="Group 14"/>
            <p:cNvGrpSpPr>
              <a:grpSpLocks/>
            </p:cNvGrpSpPr>
            <p:nvPr/>
          </p:nvGrpSpPr>
          <p:grpSpPr bwMode="auto">
            <a:xfrm>
              <a:off x="0" y="2590800"/>
              <a:ext cx="4114800" cy="3886200"/>
              <a:chOff x="0" y="2590800"/>
              <a:chExt cx="4114800" cy="38862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0" y="2590800"/>
                <a:ext cx="838200" cy="3048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3276600" y="6172200"/>
                <a:ext cx="838200" cy="3048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0" y="5562600"/>
                <a:ext cx="838200" cy="3810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6019800" y="2133600"/>
              <a:ext cx="2819400" cy="1169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n-lt"/>
                  <a:ea typeface="+mn-ea"/>
                  <a:cs typeface="+mn-cs"/>
                </a:rPr>
                <a:t>About 9,000 genes are differentially expressed. Of these ~3400  in 5-week sample, ~1200 in 10-week and ~900 in 15-week sample mapped to the </a:t>
              </a:r>
              <a:r>
                <a:rPr lang="en-US" sz="1400" dirty="0" err="1">
                  <a:latin typeface="+mn-lt"/>
                  <a:ea typeface="+mn-ea"/>
                  <a:cs typeface="+mn-cs"/>
                </a:rPr>
                <a:t>VitisCyc</a:t>
              </a:r>
              <a:r>
                <a:rPr lang="en-US" sz="1400" dirty="0">
                  <a:latin typeface="+mn-lt"/>
                  <a:ea typeface="+mn-ea"/>
                  <a:cs typeface="+mn-cs"/>
                </a:rPr>
                <a:t> metabolic network.</a:t>
              </a: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5706"/>
            <a:ext cx="17145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1887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solidFill>
            <a:srgbClr val="800000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FF00"/>
                </a:solidFill>
                <a:ea typeface="+mj-ea"/>
              </a:rPr>
              <a:t>Lignin Biosynthesis</a:t>
            </a:r>
          </a:p>
        </p:txBody>
      </p:sp>
      <p:grpSp>
        <p:nvGrpSpPr>
          <p:cNvPr id="3075" name="Group 10"/>
          <p:cNvGrpSpPr>
            <a:grpSpLocks/>
          </p:cNvGrpSpPr>
          <p:nvPr/>
        </p:nvGrpSpPr>
        <p:grpSpPr bwMode="auto">
          <a:xfrm>
            <a:off x="228600" y="1295400"/>
            <a:ext cx="8634413" cy="4800600"/>
            <a:chOff x="228600" y="1295400"/>
            <a:chExt cx="8633635" cy="4800600"/>
          </a:xfrm>
        </p:grpSpPr>
        <p:pic>
          <p:nvPicPr>
            <p:cNvPr id="307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9" t="10501" r="17763" b="17900"/>
            <a:stretch>
              <a:fillRect/>
            </a:stretch>
          </p:blipFill>
          <p:spPr bwMode="auto">
            <a:xfrm>
              <a:off x="228600" y="1295400"/>
              <a:ext cx="8193024" cy="48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5" t="10001" r="65141" b="42728"/>
            <a:stretch>
              <a:fillRect/>
            </a:stretch>
          </p:blipFill>
          <p:spPr bwMode="auto">
            <a:xfrm>
              <a:off x="5715000" y="3124200"/>
              <a:ext cx="597877" cy="1295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8" name="TextBox 6"/>
            <p:cNvSpPr txBox="1">
              <a:spLocks noChangeArrowheads="1"/>
            </p:cNvSpPr>
            <p:nvPr/>
          </p:nvSpPr>
          <p:spPr bwMode="auto">
            <a:xfrm>
              <a:off x="1784499" y="1529326"/>
              <a:ext cx="1066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200"/>
                <a:t>Fs V R</a:t>
              </a:r>
            </a:p>
          </p:txBody>
        </p:sp>
        <p:sp>
          <p:nvSpPr>
            <p:cNvPr id="3079" name="TextBox 7"/>
            <p:cNvSpPr txBox="1">
              <a:spLocks noChangeArrowheads="1"/>
            </p:cNvSpPr>
            <p:nvPr/>
          </p:nvSpPr>
          <p:spPr bwMode="auto">
            <a:xfrm>
              <a:off x="1164266" y="2394099"/>
              <a:ext cx="1066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200"/>
                <a:t>Fs V R</a:t>
              </a:r>
            </a:p>
          </p:txBody>
        </p:sp>
        <p:sp>
          <p:nvSpPr>
            <p:cNvPr id="3080" name="TextBox 8"/>
            <p:cNvSpPr txBox="1">
              <a:spLocks noChangeArrowheads="1"/>
            </p:cNvSpPr>
            <p:nvPr/>
          </p:nvSpPr>
          <p:spPr bwMode="auto">
            <a:xfrm>
              <a:off x="2514600" y="4462132"/>
              <a:ext cx="1066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200"/>
                <a:t>Fs V R</a:t>
              </a:r>
            </a:p>
          </p:txBody>
        </p:sp>
        <p:sp>
          <p:nvSpPr>
            <p:cNvPr id="3081" name="TextBox 9"/>
            <p:cNvSpPr txBox="1">
              <a:spLocks noChangeArrowheads="1"/>
            </p:cNvSpPr>
            <p:nvPr/>
          </p:nvSpPr>
          <p:spPr bwMode="auto">
            <a:xfrm>
              <a:off x="7795435" y="1702992"/>
              <a:ext cx="1066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200"/>
                <a:t>Fs V R</a:t>
              </a: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98" y="6065158"/>
            <a:ext cx="2229120" cy="77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5706"/>
            <a:ext cx="17145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83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2163"/>
          </a:xfrm>
          <a:solidFill>
            <a:srgbClr val="800000"/>
          </a:solidFill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FFFF00"/>
                </a:solidFill>
                <a:latin typeface="Calibri" charset="0"/>
              </a:rPr>
              <a:t>Leucodelphinidin</a:t>
            </a:r>
            <a:r>
              <a:rPr lang="en-US" sz="3600" b="1" dirty="0">
                <a:solidFill>
                  <a:srgbClr val="FFFF00"/>
                </a:solidFill>
                <a:latin typeface="Calibri" charset="0"/>
              </a:rPr>
              <a:t> Flavonoid Biosynthesis</a:t>
            </a:r>
          </a:p>
        </p:txBody>
      </p:sp>
      <p:grpSp>
        <p:nvGrpSpPr>
          <p:cNvPr id="4099" name="Group 10"/>
          <p:cNvGrpSpPr>
            <a:grpSpLocks/>
          </p:cNvGrpSpPr>
          <p:nvPr/>
        </p:nvGrpSpPr>
        <p:grpSpPr bwMode="auto">
          <a:xfrm>
            <a:off x="155808" y="1659113"/>
            <a:ext cx="8675688" cy="3673475"/>
            <a:chOff x="457200" y="914400"/>
            <a:chExt cx="8676167" cy="3674063"/>
          </a:xfrm>
        </p:grpSpPr>
        <p:pic>
          <p:nvPicPr>
            <p:cNvPr id="410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7907" r="6667" b="24187"/>
            <a:stretch>
              <a:fillRect/>
            </a:stretch>
          </p:blipFill>
          <p:spPr bwMode="auto">
            <a:xfrm>
              <a:off x="457200" y="914400"/>
              <a:ext cx="8153400" cy="367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5" t="10001" r="65141" b="42728"/>
            <a:stretch>
              <a:fillRect/>
            </a:stretch>
          </p:blipFill>
          <p:spPr bwMode="auto">
            <a:xfrm>
              <a:off x="2438400" y="2743200"/>
              <a:ext cx="597877" cy="1295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2" name="TextBox 6"/>
            <p:cNvSpPr txBox="1">
              <a:spLocks noChangeArrowheads="1"/>
            </p:cNvSpPr>
            <p:nvPr/>
          </p:nvSpPr>
          <p:spPr bwMode="auto">
            <a:xfrm>
              <a:off x="1162497" y="1206798"/>
              <a:ext cx="1066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200"/>
                <a:t>Fs V R</a:t>
              </a:r>
            </a:p>
          </p:txBody>
        </p:sp>
        <p:sp>
          <p:nvSpPr>
            <p:cNvPr id="4103" name="TextBox 7"/>
            <p:cNvSpPr txBox="1">
              <a:spLocks noChangeArrowheads="1"/>
            </p:cNvSpPr>
            <p:nvPr/>
          </p:nvSpPr>
          <p:spPr bwMode="auto">
            <a:xfrm>
              <a:off x="4697827" y="1382233"/>
              <a:ext cx="1066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200"/>
                <a:t>Fs V R</a:t>
              </a:r>
            </a:p>
          </p:txBody>
        </p:sp>
        <p:sp>
          <p:nvSpPr>
            <p:cNvPr id="4104" name="TextBox 8"/>
            <p:cNvSpPr txBox="1">
              <a:spLocks noChangeArrowheads="1"/>
            </p:cNvSpPr>
            <p:nvPr/>
          </p:nvSpPr>
          <p:spPr bwMode="auto">
            <a:xfrm>
              <a:off x="6629400" y="2286000"/>
              <a:ext cx="1066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200"/>
                <a:t>Fs V R</a:t>
              </a:r>
            </a:p>
          </p:txBody>
        </p:sp>
        <p:sp>
          <p:nvSpPr>
            <p:cNvPr id="4105" name="TextBox 9"/>
            <p:cNvSpPr txBox="1">
              <a:spLocks noChangeArrowheads="1"/>
            </p:cNvSpPr>
            <p:nvPr/>
          </p:nvSpPr>
          <p:spPr bwMode="auto">
            <a:xfrm>
              <a:off x="8066567" y="990600"/>
              <a:ext cx="1066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200"/>
                <a:t>Fs V R</a:t>
              </a: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98" y="6065158"/>
            <a:ext cx="2229120" cy="77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5706"/>
            <a:ext cx="17145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t="10001" r="65141" b="42728"/>
          <a:stretch>
            <a:fillRect/>
          </a:stretch>
        </p:blipFill>
        <p:spPr bwMode="auto">
          <a:xfrm>
            <a:off x="4422642" y="5096446"/>
            <a:ext cx="597931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97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b="6683"/>
          <a:stretch>
            <a:fillRect/>
          </a:stretch>
        </p:blipFill>
        <p:spPr bwMode="auto">
          <a:xfrm>
            <a:off x="517177" y="533400"/>
            <a:ext cx="8077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 r="23975" b="41438"/>
          <a:stretch>
            <a:fillRect/>
          </a:stretch>
        </p:blipFill>
        <p:spPr bwMode="auto">
          <a:xfrm>
            <a:off x="5867400" y="3886200"/>
            <a:ext cx="3036888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638800" y="3657600"/>
            <a:ext cx="91440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TextBox 5"/>
          <p:cNvSpPr txBox="1">
            <a:spLocks noChangeArrowheads="1"/>
          </p:cNvSpPr>
          <p:nvPr/>
        </p:nvSpPr>
        <p:spPr bwMode="auto">
          <a:xfrm>
            <a:off x="3882486" y="1114656"/>
            <a:ext cx="99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000" dirty="0" err="1"/>
              <a:t>Phenylethanol</a:t>
            </a:r>
            <a:r>
              <a:rPr lang="en-US" sz="1000" dirty="0"/>
              <a:t> Biosynthesis</a:t>
            </a:r>
          </a:p>
        </p:txBody>
      </p:sp>
      <p:sp>
        <p:nvSpPr>
          <p:cNvPr id="3078" name="TextBox 6"/>
          <p:cNvSpPr txBox="1">
            <a:spLocks noChangeArrowheads="1"/>
          </p:cNvSpPr>
          <p:nvPr/>
        </p:nvSpPr>
        <p:spPr bwMode="auto">
          <a:xfrm>
            <a:off x="3949392" y="1765608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000" dirty="0" err="1"/>
              <a:t>Anthocyanin</a:t>
            </a:r>
            <a:r>
              <a:rPr lang="en-US" sz="1000" dirty="0"/>
              <a:t> Biosynthesis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933363" y="3522855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000" dirty="0" err="1"/>
              <a:t>Abscisic</a:t>
            </a:r>
            <a:r>
              <a:rPr lang="en-US" sz="1000" dirty="0"/>
              <a:t> acid  Biosynthesis</a:t>
            </a:r>
          </a:p>
        </p:txBody>
      </p:sp>
      <p:sp>
        <p:nvSpPr>
          <p:cNvPr id="3080" name="TextBox 8"/>
          <p:cNvSpPr txBox="1">
            <a:spLocks noChangeArrowheads="1"/>
          </p:cNvSpPr>
          <p:nvPr/>
        </p:nvSpPr>
        <p:spPr bwMode="auto">
          <a:xfrm>
            <a:off x="918883" y="2929218"/>
            <a:ext cx="99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000" dirty="0"/>
              <a:t>Ascorbic acid Biosynthesis</a:t>
            </a:r>
          </a:p>
        </p:txBody>
      </p:sp>
      <p:sp>
        <p:nvSpPr>
          <p:cNvPr id="3081" name="TextBox 9"/>
          <p:cNvSpPr txBox="1">
            <a:spLocks noChangeArrowheads="1"/>
          </p:cNvSpPr>
          <p:nvPr/>
        </p:nvSpPr>
        <p:spPr bwMode="auto">
          <a:xfrm>
            <a:off x="3962400" y="4154757"/>
            <a:ext cx="99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000" dirty="0"/>
              <a:t>IAA conjugate Biosynthesis I</a:t>
            </a:r>
          </a:p>
        </p:txBody>
      </p:sp>
      <p:sp>
        <p:nvSpPr>
          <p:cNvPr id="3082" name="TextBox 10"/>
          <p:cNvSpPr txBox="1">
            <a:spLocks noChangeArrowheads="1"/>
          </p:cNvSpPr>
          <p:nvPr/>
        </p:nvSpPr>
        <p:spPr bwMode="auto">
          <a:xfrm>
            <a:off x="918883" y="447675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000" dirty="0"/>
              <a:t>Arginine</a:t>
            </a:r>
          </a:p>
          <a:p>
            <a:r>
              <a:rPr lang="en-US" sz="1000" dirty="0"/>
              <a:t>Biosynthesis</a:t>
            </a:r>
          </a:p>
        </p:txBody>
      </p:sp>
      <p:sp>
        <p:nvSpPr>
          <p:cNvPr id="3083" name="TextBox 11"/>
          <p:cNvSpPr txBox="1">
            <a:spLocks noChangeArrowheads="1"/>
          </p:cNvSpPr>
          <p:nvPr/>
        </p:nvSpPr>
        <p:spPr bwMode="auto">
          <a:xfrm>
            <a:off x="918883" y="5177116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000" dirty="0" err="1"/>
              <a:t>Leucine</a:t>
            </a:r>
            <a:r>
              <a:rPr lang="en-US" sz="1000" dirty="0"/>
              <a:t> Biosynthesis</a:t>
            </a:r>
          </a:p>
        </p:txBody>
      </p:sp>
      <p:pic>
        <p:nvPicPr>
          <p:cNvPr id="30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5" r="22536" b="93750"/>
          <a:stretch>
            <a:fillRect/>
          </a:stretch>
        </p:blipFill>
        <p:spPr bwMode="auto">
          <a:xfrm>
            <a:off x="3200400" y="5400675"/>
            <a:ext cx="17526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3276600" y="5257800"/>
            <a:ext cx="1600200" cy="122238"/>
          </a:xfrm>
          <a:prstGeom prst="rightArrow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810125" y="5505450"/>
            <a:ext cx="152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4941" y="2372"/>
            <a:ext cx="9144001" cy="523220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FF00"/>
                </a:solidFill>
                <a:latin typeface="Tahoma"/>
                <a:cs typeface="Tahoma"/>
              </a:rPr>
              <a:t>VitisCyc</a:t>
            </a:r>
            <a:r>
              <a:rPr lang="en-US" sz="2800" b="1" dirty="0" smtClean="0">
                <a:solidFill>
                  <a:srgbClr val="FFFF00"/>
                </a:solidFill>
                <a:latin typeface="Tahoma"/>
                <a:cs typeface="Tahoma"/>
              </a:rPr>
              <a:t>: Metabolic </a:t>
            </a:r>
            <a:r>
              <a:rPr lang="en-US" sz="2800" b="1" dirty="0">
                <a:solidFill>
                  <a:srgbClr val="FFFF00"/>
                </a:solidFill>
                <a:latin typeface="Tahoma"/>
                <a:cs typeface="Tahoma"/>
              </a:rPr>
              <a:t>O</a:t>
            </a:r>
            <a:r>
              <a:rPr lang="en-US" sz="2800" b="1" dirty="0" smtClean="0">
                <a:solidFill>
                  <a:srgbClr val="FFFF00"/>
                </a:solidFill>
                <a:latin typeface="Tahoma"/>
                <a:cs typeface="Tahoma"/>
              </a:rPr>
              <a:t>verview of Grape Berries</a:t>
            </a:r>
            <a:endParaRPr lang="en-US" sz="2800" b="1" dirty="0">
              <a:solidFill>
                <a:srgbClr val="FFFF00"/>
              </a:solidFill>
              <a:latin typeface="Tahoma"/>
              <a:cs typeface="Tahoma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66505" y="6414830"/>
            <a:ext cx="1277495" cy="44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314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1-07 at 12.15.0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9" t="4840" r="19396" b="-760"/>
          <a:stretch/>
        </p:blipFill>
        <p:spPr>
          <a:xfrm>
            <a:off x="152400" y="1299947"/>
            <a:ext cx="2236136" cy="54818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52400" y="2743200"/>
            <a:ext cx="1066800" cy="1219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1219200" y="2362200"/>
            <a:ext cx="6096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1219200" y="2362200"/>
            <a:ext cx="7806481" cy="3496733"/>
            <a:chOff x="1219200" y="2362200"/>
            <a:chExt cx="7806481" cy="3496733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1219200" y="3505200"/>
              <a:ext cx="609600" cy="2286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9" name="Picture 8" descr="Screen Shot 2013-01-07 at 12.25.58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9" t="35810" r="9777" b="12852"/>
            <a:stretch/>
          </p:blipFill>
          <p:spPr>
            <a:xfrm>
              <a:off x="1828800" y="2362200"/>
              <a:ext cx="7196881" cy="3496733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16" name="Rectangle 15"/>
          <p:cNvSpPr/>
          <p:nvPr/>
        </p:nvSpPr>
        <p:spPr>
          <a:xfrm>
            <a:off x="2590800" y="76200"/>
            <a:ext cx="3708768" cy="461665"/>
          </a:xfrm>
          <a:prstGeom prst="rect">
            <a:avLst/>
          </a:prstGeom>
          <a:solidFill>
            <a:srgbClr val="FFFFE6"/>
          </a:solidFill>
        </p:spPr>
        <p:txBody>
          <a:bodyPr wrap="none">
            <a:spAutoFit/>
          </a:bodyPr>
          <a:lstStyle/>
          <a:p>
            <a:r>
              <a:rPr lang="en-US" dirty="0"/>
              <a:t>Plant Metabolic Pathways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33" y="640140"/>
            <a:ext cx="914400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pathways section in the </a:t>
            </a:r>
            <a:r>
              <a:rPr lang="en-US" sz="1600" dirty="0" err="1"/>
              <a:t>Gramene</a:t>
            </a:r>
            <a:r>
              <a:rPr lang="en-US" sz="1600" dirty="0"/>
              <a:t> databases is home for </a:t>
            </a:r>
            <a:r>
              <a:rPr lang="en-US" sz="1600" dirty="0" err="1"/>
              <a:t>RiceCyc</a:t>
            </a:r>
            <a:r>
              <a:rPr lang="en-US" sz="1600" dirty="0"/>
              <a:t>, MaizeCyc, </a:t>
            </a:r>
            <a:r>
              <a:rPr lang="en-US" sz="1600" dirty="0" err="1"/>
              <a:t>BrachyCyc</a:t>
            </a:r>
            <a:r>
              <a:rPr lang="en-US" sz="1600" dirty="0"/>
              <a:t> and </a:t>
            </a:r>
            <a:r>
              <a:rPr lang="en-US" sz="1600" dirty="0" err="1"/>
              <a:t>SorghumCyc</a:t>
            </a:r>
            <a:r>
              <a:rPr lang="en-US" sz="1600" dirty="0"/>
              <a:t>, the pathway databases for rice, maize, </a:t>
            </a:r>
            <a:r>
              <a:rPr lang="en-US" sz="1600" dirty="0" err="1"/>
              <a:t>Bracypodium</a:t>
            </a:r>
            <a:r>
              <a:rPr lang="en-US" sz="1600" dirty="0"/>
              <a:t>, and sorghum, respectively. It also provides mirrors of pathway databases from Arabidopsis, tomato, potato, coffee, </a:t>
            </a:r>
            <a:r>
              <a:rPr lang="en-US" sz="1600" dirty="0" err="1"/>
              <a:t>Medicago</a:t>
            </a:r>
            <a:r>
              <a:rPr lang="en-US" sz="1600" dirty="0"/>
              <a:t>, E. coli, and the </a:t>
            </a:r>
            <a:r>
              <a:rPr lang="en-US" sz="1600" dirty="0" err="1"/>
              <a:t>MetaCyc</a:t>
            </a:r>
            <a:r>
              <a:rPr lang="en-US" sz="1600" dirty="0"/>
              <a:t> and </a:t>
            </a:r>
            <a:r>
              <a:rPr lang="en-US" sz="1600" dirty="0" err="1"/>
              <a:t>PlantCyc</a:t>
            </a:r>
            <a:r>
              <a:rPr lang="en-US" sz="1600" dirty="0"/>
              <a:t> reference databases. In addition to search and browse functions, the database allows users to find genes mapped to respective reactions and pathways and draw </a:t>
            </a:r>
            <a:r>
              <a:rPr lang="en-US" sz="1600" dirty="0" err="1"/>
              <a:t>inetrspecific</a:t>
            </a:r>
            <a:r>
              <a:rPr lang="en-US" sz="1600" dirty="0"/>
              <a:t> comparison between the pathways. </a:t>
            </a:r>
          </a:p>
        </p:txBody>
      </p:sp>
    </p:spTree>
    <p:extLst>
      <p:ext uri="{BB962C8B-B14F-4D97-AF65-F5344CB8AC3E}">
        <p14:creationId xmlns:p14="http://schemas.microsoft.com/office/powerpoint/2010/main" val="411795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1-07 at 12.25.5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16667" r="4636" b="12853"/>
          <a:stretch/>
        </p:blipFill>
        <p:spPr>
          <a:xfrm>
            <a:off x="0" y="-4728"/>
            <a:ext cx="9165452" cy="56435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895600" y="152400"/>
            <a:ext cx="5575300" cy="6400800"/>
            <a:chOff x="2895600" y="152400"/>
            <a:chExt cx="5575300" cy="6400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29861"/>
            <a:stretch/>
          </p:blipFill>
          <p:spPr>
            <a:xfrm>
              <a:off x="2895600" y="152400"/>
              <a:ext cx="5575300" cy="4312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4200" y="3810000"/>
              <a:ext cx="327660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8" name="Straight Connector 7"/>
          <p:cNvCxnSpPr/>
          <p:nvPr/>
        </p:nvCxnSpPr>
        <p:spPr bwMode="auto">
          <a:xfrm>
            <a:off x="1676400" y="2819400"/>
            <a:ext cx="1676400" cy="3581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143000" y="2514600"/>
            <a:ext cx="533400" cy="304800"/>
          </a:xfrm>
          <a:prstGeom prst="rect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H="1">
            <a:off x="1676400" y="1066800"/>
            <a:ext cx="1371600" cy="1447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0547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752" r="4629"/>
          <a:stretch/>
        </p:blipFill>
        <p:spPr>
          <a:xfrm>
            <a:off x="-16933" y="1295400"/>
            <a:ext cx="9035490" cy="4495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0" y="381000"/>
            <a:ext cx="455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Pathway </a:t>
            </a:r>
            <a:r>
              <a:rPr lang="en-US" dirty="0" smtClean="0">
                <a:latin typeface="Calibri" charset="0"/>
              </a:rPr>
              <a:t>Database Browse </a:t>
            </a:r>
            <a:r>
              <a:rPr lang="en-US" dirty="0">
                <a:latin typeface="Calibri" charset="0"/>
              </a:rPr>
              <a:t>Options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276600" y="2667001"/>
            <a:ext cx="571909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72000" y="2514600"/>
            <a:ext cx="3979334" cy="2057400"/>
            <a:chOff x="4572000" y="2514600"/>
            <a:chExt cx="3979334" cy="20574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2503" t="-5441" r="976" b="2607"/>
            <a:stretch/>
          </p:blipFill>
          <p:spPr>
            <a:xfrm>
              <a:off x="6019800" y="2514600"/>
              <a:ext cx="2531534" cy="2000250"/>
            </a:xfrm>
            <a:prstGeom prst="rect">
              <a:avLst/>
            </a:prstGeom>
            <a:ln w="28575" cmpd="sng">
              <a:solidFill>
                <a:srgbClr val="000000"/>
              </a:solidFill>
            </a:ln>
          </p:spPr>
        </p:pic>
        <p:cxnSp>
          <p:nvCxnSpPr>
            <p:cNvPr id="18" name="Straight Connector 17"/>
            <p:cNvCxnSpPr/>
            <p:nvPr/>
          </p:nvCxnSpPr>
          <p:spPr bwMode="auto">
            <a:xfrm flipV="1">
              <a:off x="4572000" y="2514600"/>
              <a:ext cx="1447800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4572000" y="2895600"/>
              <a:ext cx="1447800" cy="1676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Rounded Rectangle 21"/>
          <p:cNvSpPr/>
          <p:nvPr/>
        </p:nvSpPr>
        <p:spPr>
          <a:xfrm>
            <a:off x="3886200" y="2667000"/>
            <a:ext cx="698970" cy="253749"/>
          </a:xfrm>
          <a:prstGeom prst="roundRect">
            <a:avLst/>
          </a:prstGeom>
          <a:noFill/>
          <a:ln>
            <a:solidFill>
              <a:srgbClr val="52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>
            <a:off x="152400" y="1524000"/>
            <a:ext cx="1752600" cy="762000"/>
          </a:xfrm>
          <a:prstGeom prst="accentBorderCallout1">
            <a:avLst>
              <a:gd name="adj1" fmla="val 88017"/>
              <a:gd name="adj2" fmla="val 102503"/>
              <a:gd name="adj3" fmla="val 340210"/>
              <a:gd name="adj4" fmla="val 17782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200" dirty="0"/>
              <a:t>Download to get a stand alone copy of the </a:t>
            </a:r>
            <a:r>
              <a:rPr lang="en-US" sz="1200" dirty="0" err="1"/>
              <a:t>RiceCyc</a:t>
            </a:r>
            <a:r>
              <a:rPr lang="en-US" sz="1200" dirty="0"/>
              <a:t> database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2895600"/>
            <a:ext cx="5063067" cy="3477683"/>
            <a:chOff x="0" y="2895600"/>
            <a:chExt cx="5063067" cy="34776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b="24621"/>
            <a:stretch/>
          </p:blipFill>
          <p:spPr>
            <a:xfrm>
              <a:off x="8467" y="4267200"/>
              <a:ext cx="5054600" cy="2106083"/>
            </a:xfrm>
            <a:prstGeom prst="rect">
              <a:avLst/>
            </a:prstGeom>
            <a:ln w="19050" cmpd="sng">
              <a:solidFill>
                <a:srgbClr val="000000"/>
              </a:solidFill>
            </a:ln>
          </p:spPr>
        </p:pic>
        <p:cxnSp>
          <p:nvCxnSpPr>
            <p:cNvPr id="12" name="Straight Connector 11"/>
            <p:cNvCxnSpPr/>
            <p:nvPr/>
          </p:nvCxnSpPr>
          <p:spPr bwMode="auto">
            <a:xfrm flipV="1">
              <a:off x="0" y="2895600"/>
              <a:ext cx="3276600" cy="1371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3733800" y="2895600"/>
              <a:ext cx="1295400" cy="1371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6926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648200"/>
            <a:ext cx="3352800" cy="1669236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4356100" cy="2185009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24621"/>
          <a:stretch/>
        </p:blipFill>
        <p:spPr>
          <a:xfrm>
            <a:off x="0" y="609601"/>
            <a:ext cx="3657601" cy="1524000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r="1320" b="2470"/>
          <a:stretch/>
        </p:blipFill>
        <p:spPr>
          <a:xfrm>
            <a:off x="1477205" y="228600"/>
            <a:ext cx="7666795" cy="6311899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447800" y="438090"/>
            <a:ext cx="762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Gibberellin </a:t>
            </a:r>
            <a:r>
              <a:rPr lang="en-US" sz="2000" b="1" dirty="0">
                <a:solidFill>
                  <a:srgbClr val="000000"/>
                </a:solidFill>
              </a:rPr>
              <a:t>B</a:t>
            </a:r>
            <a:r>
              <a:rPr lang="en-US" sz="2000" b="1" dirty="0" smtClean="0">
                <a:solidFill>
                  <a:srgbClr val="000000"/>
                </a:solidFill>
              </a:rPr>
              <a:t>iosynthesis </a:t>
            </a:r>
            <a:r>
              <a:rPr lang="en-US" sz="2000" b="1" dirty="0">
                <a:solidFill>
                  <a:srgbClr val="000000"/>
                </a:solidFill>
              </a:rPr>
              <a:t>I (non C-3, non C-13 hydroxylation)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 flipH="1">
            <a:off x="7010400" y="5715000"/>
            <a:ext cx="1981200" cy="381000"/>
          </a:xfrm>
          <a:prstGeom prst="wedgeRoundRectCallout">
            <a:avLst>
              <a:gd name="adj1" fmla="val 62234"/>
              <a:gd name="adj2" fmla="val 10718"/>
              <a:gd name="adj3" fmla="val 16667"/>
            </a:avLst>
          </a:prstGeom>
          <a:solidFill>
            <a:srgbClr val="FFFF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Manual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Curation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Evidence/support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 flipH="1">
            <a:off x="5867400" y="2209800"/>
            <a:ext cx="1143000" cy="381000"/>
          </a:xfrm>
          <a:prstGeom prst="wedgeRoundRectCallout">
            <a:avLst>
              <a:gd name="adj1" fmla="val 83582"/>
              <a:gd name="adj2" fmla="val 26399"/>
              <a:gd name="adj3" fmla="val 16667"/>
            </a:avLst>
          </a:prstGeom>
          <a:solidFill>
            <a:srgbClr val="FFFF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Enzyme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3048000" y="5943600"/>
            <a:ext cx="1498600" cy="384175"/>
          </a:xfrm>
          <a:prstGeom prst="wedgeRoundRectCallout">
            <a:avLst>
              <a:gd name="adj1" fmla="val -83258"/>
              <a:gd name="adj2" fmla="val 36715"/>
              <a:gd name="adj3" fmla="val 16667"/>
            </a:avLst>
          </a:prstGeom>
          <a:solidFill>
            <a:srgbClr val="FFFF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Metabolites and small molecules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1828800" y="1066800"/>
            <a:ext cx="2133600" cy="612775"/>
          </a:xfrm>
          <a:prstGeom prst="wedgeRoundRectCallout">
            <a:avLst>
              <a:gd name="adj1" fmla="val 84852"/>
              <a:gd name="adj2" fmla="val -10642"/>
              <a:gd name="adj3" fmla="val 16667"/>
            </a:avLst>
          </a:prstGeom>
          <a:solidFill>
            <a:srgbClr val="FFFF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Zoom 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up to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chemical structures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467600" y="1066800"/>
            <a:ext cx="1447800" cy="457200"/>
          </a:xfrm>
          <a:prstGeom prst="rect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114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2133600"/>
            <a:ext cx="3505199" cy="2362199"/>
            <a:chOff x="0" y="2514600"/>
            <a:chExt cx="4449800" cy="26486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37329"/>
            <a:stretch/>
          </p:blipFill>
          <p:spPr>
            <a:xfrm>
              <a:off x="0" y="2514600"/>
              <a:ext cx="4353066" cy="26486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1621" y="2557046"/>
              <a:ext cx="4408179" cy="31059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A54200"/>
                  </a:solidFill>
                </a:rPr>
                <a:t>Object Comparison Organism Selection page</a:t>
              </a:r>
              <a:endParaRPr lang="en-US" sz="1200" b="1" dirty="0">
                <a:solidFill>
                  <a:srgbClr val="A54200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0259"/>
          <a:stretch/>
        </p:blipFill>
        <p:spPr>
          <a:xfrm>
            <a:off x="3429000" y="609600"/>
            <a:ext cx="5462715" cy="5883061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381000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tx1"/>
                </a:solidFill>
                <a:latin typeface="Arial"/>
                <a:cs typeface="Arial"/>
              </a:rPr>
              <a:t>Comparison of a Metabolic </a:t>
            </a: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</a:rPr>
              <a:t>P</a:t>
            </a:r>
            <a:r>
              <a:rPr lang="en-US" sz="2400" b="1" dirty="0" smtClean="0">
                <a:solidFill>
                  <a:schemeClr val="tx1"/>
                </a:solidFill>
                <a:latin typeface="Arial"/>
                <a:cs typeface="Arial"/>
              </a:rPr>
              <a:t>athway </a:t>
            </a: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400" b="1" dirty="0" smtClean="0">
                <a:solidFill>
                  <a:schemeClr val="tx1"/>
                </a:solidFill>
                <a:latin typeface="Arial"/>
                <a:cs typeface="Arial"/>
              </a:rPr>
              <a:t>cross Species</a:t>
            </a:r>
            <a:endParaRPr lang="en-US" sz="24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Rounded Rectangular Callout 15"/>
          <p:cNvSpPr>
            <a:spLocks noChangeArrowheads="1"/>
          </p:cNvSpPr>
          <p:nvPr/>
        </p:nvSpPr>
        <p:spPr bwMode="auto">
          <a:xfrm>
            <a:off x="1600200" y="1219200"/>
            <a:ext cx="1498600" cy="612775"/>
          </a:xfrm>
          <a:prstGeom prst="wedgeRoundRectCallout">
            <a:avLst>
              <a:gd name="adj1" fmla="val 129841"/>
              <a:gd name="adj2" fmla="val -32383"/>
              <a:gd name="adj3" fmla="val 16667"/>
            </a:avLst>
          </a:prstGeom>
          <a:solidFill>
            <a:srgbClr val="FFFF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Click to visit pathway</a:t>
            </a:r>
          </a:p>
        </p:txBody>
      </p:sp>
      <p:sp>
        <p:nvSpPr>
          <p:cNvPr id="17" name="Rounded Rectangular Callout 16"/>
          <p:cNvSpPr>
            <a:spLocks noChangeArrowheads="1"/>
          </p:cNvSpPr>
          <p:nvPr/>
        </p:nvSpPr>
        <p:spPr bwMode="auto">
          <a:xfrm>
            <a:off x="7644762" y="2286000"/>
            <a:ext cx="1346838" cy="838200"/>
          </a:xfrm>
          <a:prstGeom prst="wedgeRoundRectCallout">
            <a:avLst>
              <a:gd name="adj1" fmla="val -81548"/>
              <a:gd name="adj2" fmla="val 2308"/>
              <a:gd name="adj3" fmla="val 16667"/>
            </a:avLst>
          </a:prstGeom>
          <a:solidFill>
            <a:srgbClr val="FFFF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Click to visit the </a:t>
            </a:r>
            <a:r>
              <a:rPr lang="en-US" sz="1400" b="1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Gene/ gene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product</a:t>
            </a:r>
          </a:p>
        </p:txBody>
      </p:sp>
      <p:sp>
        <p:nvSpPr>
          <p:cNvPr id="18" name="Rounded Rectangular Callout 17"/>
          <p:cNvSpPr>
            <a:spLocks noChangeArrowheads="1"/>
          </p:cNvSpPr>
          <p:nvPr/>
        </p:nvSpPr>
        <p:spPr bwMode="auto">
          <a:xfrm>
            <a:off x="3048000" y="5257800"/>
            <a:ext cx="1497012" cy="612775"/>
          </a:xfrm>
          <a:prstGeom prst="wedgeRoundRectCallout">
            <a:avLst>
              <a:gd name="adj1" fmla="val 69523"/>
              <a:gd name="adj2" fmla="val 8941"/>
              <a:gd name="adj3" fmla="val 16667"/>
            </a:avLst>
          </a:prstGeom>
          <a:solidFill>
            <a:srgbClr val="FFFF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Click to visit the reaction</a:t>
            </a:r>
          </a:p>
        </p:txBody>
      </p:sp>
    </p:spTree>
    <p:extLst>
      <p:ext uri="{BB962C8B-B14F-4D97-AF65-F5344CB8AC3E}">
        <p14:creationId xmlns:p14="http://schemas.microsoft.com/office/powerpoint/2010/main" val="364956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945" t="2752" r="17161"/>
          <a:stretch/>
        </p:blipFill>
        <p:spPr>
          <a:xfrm>
            <a:off x="990600" y="1066800"/>
            <a:ext cx="6148074" cy="4495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590800" y="2819400"/>
            <a:ext cx="19812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28600" y="3124200"/>
            <a:ext cx="8839200" cy="3711845"/>
            <a:chOff x="228600" y="3124200"/>
            <a:chExt cx="8839200" cy="371184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r="3473"/>
            <a:stretch/>
          </p:blipFill>
          <p:spPr>
            <a:xfrm>
              <a:off x="228600" y="4179000"/>
              <a:ext cx="8826409" cy="265704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12" name="Straight Connector 11"/>
            <p:cNvCxnSpPr/>
            <p:nvPr/>
          </p:nvCxnSpPr>
          <p:spPr bwMode="auto">
            <a:xfrm flipV="1">
              <a:off x="228600" y="3124200"/>
              <a:ext cx="2362200" cy="99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3124200" y="3124200"/>
              <a:ext cx="594360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b="26843"/>
          <a:stretch/>
        </p:blipFill>
        <p:spPr>
          <a:xfrm>
            <a:off x="0" y="876301"/>
            <a:ext cx="9144000" cy="372106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-4221" y="457200"/>
            <a:ext cx="9144000" cy="440366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</a:rPr>
              <a:t>Pathway Tools </a:t>
            </a:r>
            <a:r>
              <a:rPr lang="en-US" b="1" dirty="0" err="1">
                <a:solidFill>
                  <a:srgbClr val="000000"/>
                </a:solidFill>
              </a:rPr>
              <a:t>Omics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Viewer: Cellular Overview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5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945" t="2752" r="17161"/>
          <a:stretch/>
        </p:blipFill>
        <p:spPr>
          <a:xfrm>
            <a:off x="0" y="762000"/>
            <a:ext cx="6148074" cy="44958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676400" y="2819400"/>
            <a:ext cx="838200" cy="253749"/>
          </a:xfrm>
          <a:prstGeom prst="roundRect">
            <a:avLst/>
          </a:prstGeom>
          <a:noFill/>
          <a:ln>
            <a:solidFill>
              <a:srgbClr val="52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685" y="1752600"/>
            <a:ext cx="4809315" cy="4495800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638800" y="5410200"/>
            <a:ext cx="3429000" cy="95410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/>
              <a:t>Microarray /</a:t>
            </a:r>
            <a:r>
              <a:rPr lang="en-US" sz="1400" dirty="0"/>
              <a:t>or RNA-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smtClean="0"/>
              <a:t>data. </a:t>
            </a:r>
          </a:p>
          <a:p>
            <a:pPr marL="342900" indent="-342900">
              <a:buAutoNum type="arabicPeriod"/>
            </a:pPr>
            <a:r>
              <a:rPr lang="en-US" sz="1400" dirty="0"/>
              <a:t>Proteomics </a:t>
            </a:r>
            <a:r>
              <a:rPr lang="en-US" sz="1400" dirty="0" smtClean="0"/>
              <a:t>Data</a:t>
            </a:r>
          </a:p>
          <a:p>
            <a:pPr marL="342900" indent="-342900">
              <a:buAutoNum type="arabicPeriod"/>
            </a:pPr>
            <a:r>
              <a:rPr lang="en-US" sz="1400" dirty="0"/>
              <a:t>Metabolomics </a:t>
            </a:r>
            <a:r>
              <a:rPr lang="en-US" sz="1400" dirty="0" smtClean="0"/>
              <a:t>Data</a:t>
            </a:r>
          </a:p>
          <a:p>
            <a:pPr marL="342900" indent="-342900">
              <a:buAutoNum type="arabicPeriod"/>
            </a:pPr>
            <a:r>
              <a:rPr lang="en-US" sz="1400" dirty="0"/>
              <a:t>Reaction Flux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50304"/>
          <a:stretch/>
        </p:blipFill>
        <p:spPr>
          <a:xfrm>
            <a:off x="838200" y="4114800"/>
            <a:ext cx="3505200" cy="225547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39" name="Rectangle 38"/>
          <p:cNvSpPr/>
          <p:nvPr/>
        </p:nvSpPr>
        <p:spPr>
          <a:xfrm>
            <a:off x="36187" y="3810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cs typeface="Calibri"/>
              </a:rPr>
              <a:t>Gene Expression </a:t>
            </a:r>
            <a:r>
              <a:rPr lang="en-US" b="1" dirty="0" smtClean="0">
                <a:cs typeface="Calibri"/>
              </a:rPr>
              <a:t>Analysis: </a:t>
            </a: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Upload the Data sets</a:t>
            </a:r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22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E6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F0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Blank Presentation">
      <a:majorFont>
        <a:latin typeface="Goudy Old Style"/>
        <a:ea typeface="ＭＳ Ｐゴシック"/>
        <a:cs typeface="ＭＳ Ｐゴシック"/>
      </a:majorFont>
      <a:minorFont>
        <a:latin typeface="Goudy Old Styl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672</Words>
  <Application>Microsoft Macintosh PowerPoint</Application>
  <PresentationFormat>On-screen Show (4:3)</PresentationFormat>
  <Paragraphs>133</Paragraphs>
  <Slides>27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Blank Presentation</vt:lpstr>
      <vt:lpstr>Image</vt:lpstr>
      <vt:lpstr>Gramene  Plant Pathways &amp; Gene Expression Analysis  www.gramene.org</vt:lpstr>
      <vt:lpstr>Comparative Genomics Portal</vt:lpstr>
      <vt:lpstr>PowerPoint Presentation</vt:lpstr>
      <vt:lpstr>PowerPoint Presentation</vt:lpstr>
      <vt:lpstr>PowerPoint Presentation</vt:lpstr>
      <vt:lpstr>PowerPoint Presentation</vt:lpstr>
      <vt:lpstr>Comparison of a Metabolic Pathway Across Species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Genome Browser View Your Expression Data</vt:lpstr>
      <vt:lpstr>Upload, Display and Analyze your Data</vt:lpstr>
      <vt:lpstr>Configure &amp; Display Data</vt:lpstr>
      <vt:lpstr>PowerPoint Presentation</vt:lpstr>
      <vt:lpstr>Contact Us!</vt:lpstr>
      <vt:lpstr>Extra for Sushma</vt:lpstr>
      <vt:lpstr>PowerPoint Presentation</vt:lpstr>
      <vt:lpstr>SNP Analysis: IR29/Pokkali vs. Japonica Karyoptype views</vt:lpstr>
      <vt:lpstr>Genome Browser View Your Expression Data</vt:lpstr>
      <vt:lpstr>PowerPoint Presentation</vt:lpstr>
      <vt:lpstr>Zenoni et al RNA-seq expression data. RPKM values analyzed by looking for genes preferentially expressed in 10 and 15 weeks compared to the 5 week sample.  Maximum cutoff used = 2</vt:lpstr>
      <vt:lpstr>Lignin Biosynthesis</vt:lpstr>
      <vt:lpstr>Leucodelphinidin Flavonoid Biosynthesis</vt:lpstr>
      <vt:lpstr>PowerPoint Presentation</vt:lpstr>
    </vt:vector>
  </TitlesOfParts>
  <Company>Ken Clark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Search, Markers &amp; Maps</dc:title>
  <dc:creator>Ken Clark</dc:creator>
  <cp:lastModifiedBy>Sushma Naithani</cp:lastModifiedBy>
  <cp:revision>48</cp:revision>
  <dcterms:created xsi:type="dcterms:W3CDTF">2010-01-06T19:35:23Z</dcterms:created>
  <dcterms:modified xsi:type="dcterms:W3CDTF">2013-01-09T21:27:58Z</dcterms:modified>
</cp:coreProperties>
</file>